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15" r:id="rId2"/>
    <p:sldId id="322" r:id="rId3"/>
    <p:sldId id="316" r:id="rId4"/>
    <p:sldId id="289" r:id="rId5"/>
    <p:sldId id="306" r:id="rId6"/>
    <p:sldId id="307" r:id="rId7"/>
    <p:sldId id="308" r:id="rId8"/>
    <p:sldId id="317" r:id="rId9"/>
    <p:sldId id="310" r:id="rId10"/>
    <p:sldId id="318" r:id="rId11"/>
    <p:sldId id="312" r:id="rId12"/>
    <p:sldId id="313" r:id="rId13"/>
    <p:sldId id="314" r:id="rId14"/>
    <p:sldId id="256" r:id="rId15"/>
    <p:sldId id="258" r:id="rId16"/>
  </p:sldIdLst>
  <p:sldSz cx="9144000" cy="6858000" type="screen4x3"/>
  <p:notesSz cx="6797675" cy="9926638"/>
  <p:defaultTextStyle>
    <a:defPPr>
      <a:defRPr lang="fr-FR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F8C5D6"/>
    <a:srgbClr val="E9EEF5"/>
    <a:srgbClr val="D1DBE8"/>
    <a:srgbClr val="01A3DB"/>
    <a:srgbClr val="01ACE0"/>
    <a:srgbClr val="FEED00"/>
    <a:srgbClr val="FFCC00"/>
    <a:srgbClr val="336699"/>
    <a:srgbClr val="0052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526"/>
    <p:restoredTop sz="93571"/>
  </p:normalViewPr>
  <p:slideViewPr>
    <p:cSldViewPr snapToObjects="1">
      <p:cViewPr varScale="1">
        <p:scale>
          <a:sx n="103" d="100"/>
          <a:sy n="103" d="100"/>
        </p:scale>
        <p:origin x="73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120" d="100"/>
          <a:sy n="120" d="100"/>
        </p:scale>
        <p:origin x="3016" y="1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50317E-4384-E946-A51A-774C5BEA35B9}" type="doc">
      <dgm:prSet loTypeId="urn:microsoft.com/office/officeart/2005/8/layout/radial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B5FE934-EF4C-AE45-96CD-78E9916E9E4C}">
      <dgm:prSet phldrT="[Texte]" custT="1"/>
      <dgm:spPr/>
      <dgm:t>
        <a:bodyPr/>
        <a:lstStyle/>
        <a:p>
          <a:r>
            <a:rPr lang="fr-FR" sz="2000" b="1" dirty="0"/>
            <a:t>Valoriser l’Innovation</a:t>
          </a:r>
        </a:p>
        <a:p>
          <a:r>
            <a:rPr lang="fr-FR" sz="1800" b="1" dirty="0"/>
            <a:t>Placer le vétérinaire au centre de cette dynamique (animaux de compagnie) </a:t>
          </a:r>
          <a:endParaRPr lang="fr-FR" sz="1800" dirty="0"/>
        </a:p>
      </dgm:t>
    </dgm:pt>
    <dgm:pt modelId="{5063F3F4-C520-8744-A84D-CBFC44DFF701}" type="parTrans" cxnId="{36398A79-8098-834B-B444-9758547994C9}">
      <dgm:prSet/>
      <dgm:spPr/>
      <dgm:t>
        <a:bodyPr/>
        <a:lstStyle/>
        <a:p>
          <a:endParaRPr lang="fr-FR"/>
        </a:p>
      </dgm:t>
    </dgm:pt>
    <dgm:pt modelId="{33F4CA2E-77F4-C842-9120-268848D4D920}" type="sibTrans" cxnId="{36398A79-8098-834B-B444-9758547994C9}">
      <dgm:prSet/>
      <dgm:spPr/>
      <dgm:t>
        <a:bodyPr/>
        <a:lstStyle/>
        <a:p>
          <a:endParaRPr lang="fr-FR"/>
        </a:p>
      </dgm:t>
    </dgm:pt>
    <dgm:pt modelId="{12AA39E1-2CC2-8B49-AB39-3A53680137E8}">
      <dgm:prSet phldrT="[Texte]" custT="1"/>
      <dgm:spPr/>
      <dgm:t>
        <a:bodyPr/>
        <a:lstStyle/>
        <a:p>
          <a:r>
            <a:rPr lang="fr-FR" sz="1800" i="1" dirty="0"/>
            <a:t>Médicament</a:t>
          </a:r>
        </a:p>
        <a:p>
          <a:r>
            <a:rPr lang="fr-FR" sz="1800" i="1" dirty="0"/>
            <a:t>vétérinaire</a:t>
          </a:r>
        </a:p>
      </dgm:t>
    </dgm:pt>
    <dgm:pt modelId="{52E4F387-98D1-A045-B1E9-D029193352DF}" type="parTrans" cxnId="{207390FA-7EF9-9640-9B38-0E81905F1B63}">
      <dgm:prSet/>
      <dgm:spPr/>
      <dgm:t>
        <a:bodyPr/>
        <a:lstStyle/>
        <a:p>
          <a:endParaRPr lang="fr-FR"/>
        </a:p>
      </dgm:t>
    </dgm:pt>
    <dgm:pt modelId="{1E76B22A-A840-6D44-92E2-158E793C99E2}" type="sibTrans" cxnId="{207390FA-7EF9-9640-9B38-0E81905F1B63}">
      <dgm:prSet/>
      <dgm:spPr/>
      <dgm:t>
        <a:bodyPr/>
        <a:lstStyle/>
        <a:p>
          <a:endParaRPr lang="fr-FR"/>
        </a:p>
      </dgm:t>
    </dgm:pt>
    <dgm:pt modelId="{5274739A-5F4A-EE42-BA53-C2A76C3534A6}">
      <dgm:prSet phldrT="[Texte]" custT="1"/>
      <dgm:spPr/>
      <dgm:t>
        <a:bodyPr/>
        <a:lstStyle/>
        <a:p>
          <a:r>
            <a:rPr lang="fr-FR" sz="1800" i="1" dirty="0"/>
            <a:t>Diagnostic et dispositifs médicaux</a:t>
          </a:r>
        </a:p>
      </dgm:t>
    </dgm:pt>
    <dgm:pt modelId="{1B22918B-2A14-314E-A32E-D261FFE55318}" type="parTrans" cxnId="{5F3FECAC-1694-774D-A32B-608E9F76C76F}">
      <dgm:prSet/>
      <dgm:spPr/>
      <dgm:t>
        <a:bodyPr/>
        <a:lstStyle/>
        <a:p>
          <a:endParaRPr lang="fr-FR"/>
        </a:p>
      </dgm:t>
    </dgm:pt>
    <dgm:pt modelId="{93F4F57F-3D14-8A4A-A9BE-9824F19C7FAB}" type="sibTrans" cxnId="{5F3FECAC-1694-774D-A32B-608E9F76C76F}">
      <dgm:prSet/>
      <dgm:spPr/>
      <dgm:t>
        <a:bodyPr/>
        <a:lstStyle/>
        <a:p>
          <a:endParaRPr lang="fr-FR"/>
        </a:p>
      </dgm:t>
    </dgm:pt>
    <dgm:pt modelId="{8DE3E7BC-29C7-8C48-9374-C80EC65A0722}">
      <dgm:prSet phldrT="[Texte]" custT="1"/>
      <dgm:spPr/>
      <dgm:t>
        <a:bodyPr/>
        <a:lstStyle/>
        <a:p>
          <a:r>
            <a:rPr lang="fr-FR" sz="1800" i="1" dirty="0"/>
            <a:t>Santé connectée</a:t>
          </a:r>
        </a:p>
      </dgm:t>
    </dgm:pt>
    <dgm:pt modelId="{6333B253-A15B-6E40-A1A1-9B313ED09487}" type="parTrans" cxnId="{CE225A79-6960-8749-82C7-339E2D3B8DA1}">
      <dgm:prSet/>
      <dgm:spPr/>
      <dgm:t>
        <a:bodyPr/>
        <a:lstStyle/>
        <a:p>
          <a:endParaRPr lang="fr-FR"/>
        </a:p>
      </dgm:t>
    </dgm:pt>
    <dgm:pt modelId="{338A2255-9299-AD4A-A5D6-8821009A760A}" type="sibTrans" cxnId="{CE225A79-6960-8749-82C7-339E2D3B8DA1}">
      <dgm:prSet/>
      <dgm:spPr/>
      <dgm:t>
        <a:bodyPr/>
        <a:lstStyle/>
        <a:p>
          <a:endParaRPr lang="fr-FR"/>
        </a:p>
      </dgm:t>
    </dgm:pt>
    <dgm:pt modelId="{2D7D3AE0-338A-7E4B-8AD5-54FBA2BB69A3}">
      <dgm:prSet phldrT="[Texte]"/>
      <dgm:spPr/>
      <dgm:t>
        <a:bodyPr/>
        <a:lstStyle/>
        <a:p>
          <a:endParaRPr lang="fr-FR" dirty="0"/>
        </a:p>
      </dgm:t>
    </dgm:pt>
    <dgm:pt modelId="{6B03A020-ED92-B646-809D-9272B6CE5413}" type="parTrans" cxnId="{084E0C48-A922-5343-AE43-788A82A7EB92}">
      <dgm:prSet/>
      <dgm:spPr/>
      <dgm:t>
        <a:bodyPr/>
        <a:lstStyle/>
        <a:p>
          <a:endParaRPr lang="fr-FR"/>
        </a:p>
      </dgm:t>
    </dgm:pt>
    <dgm:pt modelId="{A670E24C-B6A5-F245-A26C-9549B988D2AD}" type="sibTrans" cxnId="{084E0C48-A922-5343-AE43-788A82A7EB92}">
      <dgm:prSet/>
      <dgm:spPr/>
      <dgm:t>
        <a:bodyPr/>
        <a:lstStyle/>
        <a:p>
          <a:endParaRPr lang="fr-FR"/>
        </a:p>
      </dgm:t>
    </dgm:pt>
    <dgm:pt modelId="{4BDFE584-5F39-1945-9410-48A72E70C4B3}" type="pres">
      <dgm:prSet presAssocID="{9450317E-4384-E946-A51A-774C5BEA35B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23DBEF3-6718-ED4F-9131-6C95324FF4CA}" type="pres">
      <dgm:prSet presAssocID="{6B5FE934-EF4C-AE45-96CD-78E9916E9E4C}" presName="centerShape" presStyleLbl="node0" presStyleIdx="0" presStyleCnt="1" custScaleX="125066" custScaleY="126296"/>
      <dgm:spPr/>
    </dgm:pt>
    <dgm:pt modelId="{7995F484-0878-8542-9F69-4DDEC02DE3DF}" type="pres">
      <dgm:prSet presAssocID="{12AA39E1-2CC2-8B49-AB39-3A53680137E8}" presName="node" presStyleLbl="node1" presStyleIdx="0" presStyleCnt="3" custScaleX="165473" custRadScaleRad="100161" custRadScaleInc="6274">
        <dgm:presLayoutVars>
          <dgm:bulletEnabled val="1"/>
        </dgm:presLayoutVars>
      </dgm:prSet>
      <dgm:spPr/>
    </dgm:pt>
    <dgm:pt modelId="{222DA123-7161-E546-9597-CAEFAFCE8499}" type="pres">
      <dgm:prSet presAssocID="{12AA39E1-2CC2-8B49-AB39-3A53680137E8}" presName="dummy" presStyleCnt="0"/>
      <dgm:spPr/>
    </dgm:pt>
    <dgm:pt modelId="{BC386CF6-4E89-6D48-97CE-9F142DA1547A}" type="pres">
      <dgm:prSet presAssocID="{1E76B22A-A840-6D44-92E2-158E793C99E2}" presName="sibTrans" presStyleLbl="sibTrans2D1" presStyleIdx="0" presStyleCnt="3"/>
      <dgm:spPr/>
    </dgm:pt>
    <dgm:pt modelId="{97540355-8ACB-AD4A-ABF5-1F85D892E547}" type="pres">
      <dgm:prSet presAssocID="{5274739A-5F4A-EE42-BA53-C2A76C3534A6}" presName="node" presStyleLbl="node1" presStyleIdx="1" presStyleCnt="3" custScaleX="134748">
        <dgm:presLayoutVars>
          <dgm:bulletEnabled val="1"/>
        </dgm:presLayoutVars>
      </dgm:prSet>
      <dgm:spPr/>
    </dgm:pt>
    <dgm:pt modelId="{CE2E3C1A-463F-904C-8967-B58D3CEDF431}" type="pres">
      <dgm:prSet presAssocID="{5274739A-5F4A-EE42-BA53-C2A76C3534A6}" presName="dummy" presStyleCnt="0"/>
      <dgm:spPr/>
    </dgm:pt>
    <dgm:pt modelId="{3A9AB4CA-57A3-3746-A653-76BF0360EC0B}" type="pres">
      <dgm:prSet presAssocID="{93F4F57F-3D14-8A4A-A9BE-9824F19C7FAB}" presName="sibTrans" presStyleLbl="sibTrans2D1" presStyleIdx="1" presStyleCnt="3"/>
      <dgm:spPr/>
    </dgm:pt>
    <dgm:pt modelId="{D0969925-4446-014F-8BAE-F1C6FAE7B498}" type="pres">
      <dgm:prSet presAssocID="{8DE3E7BC-29C7-8C48-9374-C80EC65A0722}" presName="node" presStyleLbl="node1" presStyleIdx="2" presStyleCnt="3" custScaleX="122621">
        <dgm:presLayoutVars>
          <dgm:bulletEnabled val="1"/>
        </dgm:presLayoutVars>
      </dgm:prSet>
      <dgm:spPr/>
    </dgm:pt>
    <dgm:pt modelId="{52BB6EDF-8278-414E-9135-3B2DF8A49603}" type="pres">
      <dgm:prSet presAssocID="{8DE3E7BC-29C7-8C48-9374-C80EC65A0722}" presName="dummy" presStyleCnt="0"/>
      <dgm:spPr/>
    </dgm:pt>
    <dgm:pt modelId="{5A617B27-141D-8944-A4B7-C2A6F08DFB9E}" type="pres">
      <dgm:prSet presAssocID="{338A2255-9299-AD4A-A5D6-8821009A760A}" presName="sibTrans" presStyleLbl="sibTrans2D1" presStyleIdx="2" presStyleCnt="3"/>
      <dgm:spPr/>
    </dgm:pt>
  </dgm:ptLst>
  <dgm:cxnLst>
    <dgm:cxn modelId="{94C2260D-EDD6-304F-B96A-CCB0C2C4E5EA}" type="presOf" srcId="{12AA39E1-2CC2-8B49-AB39-3A53680137E8}" destId="{7995F484-0878-8542-9F69-4DDEC02DE3DF}" srcOrd="0" destOrd="0" presId="urn:microsoft.com/office/officeart/2005/8/layout/radial6"/>
    <dgm:cxn modelId="{E58B3337-1022-4742-A60A-BF3265793783}" type="presOf" srcId="{6B5FE934-EF4C-AE45-96CD-78E9916E9E4C}" destId="{323DBEF3-6718-ED4F-9131-6C95324FF4CA}" srcOrd="0" destOrd="0" presId="urn:microsoft.com/office/officeart/2005/8/layout/radial6"/>
    <dgm:cxn modelId="{503F1340-102F-B642-BCE3-71505DE1BA7F}" type="presOf" srcId="{8DE3E7BC-29C7-8C48-9374-C80EC65A0722}" destId="{D0969925-4446-014F-8BAE-F1C6FAE7B498}" srcOrd="0" destOrd="0" presId="urn:microsoft.com/office/officeart/2005/8/layout/radial6"/>
    <dgm:cxn modelId="{084E0C48-A922-5343-AE43-788A82A7EB92}" srcId="{9450317E-4384-E946-A51A-774C5BEA35B9}" destId="{2D7D3AE0-338A-7E4B-8AD5-54FBA2BB69A3}" srcOrd="1" destOrd="0" parTransId="{6B03A020-ED92-B646-809D-9272B6CE5413}" sibTransId="{A670E24C-B6A5-F245-A26C-9549B988D2AD}"/>
    <dgm:cxn modelId="{920C9253-7E40-9549-B990-D4BB6BF1F6F5}" type="presOf" srcId="{5274739A-5F4A-EE42-BA53-C2A76C3534A6}" destId="{97540355-8ACB-AD4A-ABF5-1F85D892E547}" srcOrd="0" destOrd="0" presId="urn:microsoft.com/office/officeart/2005/8/layout/radial6"/>
    <dgm:cxn modelId="{55556354-BFE8-0940-AF7E-C256E4E02864}" type="presOf" srcId="{1E76B22A-A840-6D44-92E2-158E793C99E2}" destId="{BC386CF6-4E89-6D48-97CE-9F142DA1547A}" srcOrd="0" destOrd="0" presId="urn:microsoft.com/office/officeart/2005/8/layout/radial6"/>
    <dgm:cxn modelId="{1AAE2278-DEBA-9F43-9B91-5CF6CA2F336E}" type="presOf" srcId="{338A2255-9299-AD4A-A5D6-8821009A760A}" destId="{5A617B27-141D-8944-A4B7-C2A6F08DFB9E}" srcOrd="0" destOrd="0" presId="urn:microsoft.com/office/officeart/2005/8/layout/radial6"/>
    <dgm:cxn modelId="{CE225A79-6960-8749-82C7-339E2D3B8DA1}" srcId="{6B5FE934-EF4C-AE45-96CD-78E9916E9E4C}" destId="{8DE3E7BC-29C7-8C48-9374-C80EC65A0722}" srcOrd="2" destOrd="0" parTransId="{6333B253-A15B-6E40-A1A1-9B313ED09487}" sibTransId="{338A2255-9299-AD4A-A5D6-8821009A760A}"/>
    <dgm:cxn modelId="{36398A79-8098-834B-B444-9758547994C9}" srcId="{9450317E-4384-E946-A51A-774C5BEA35B9}" destId="{6B5FE934-EF4C-AE45-96CD-78E9916E9E4C}" srcOrd="0" destOrd="0" parTransId="{5063F3F4-C520-8744-A84D-CBFC44DFF701}" sibTransId="{33F4CA2E-77F4-C842-9120-268848D4D920}"/>
    <dgm:cxn modelId="{5F3FECAC-1694-774D-A32B-608E9F76C76F}" srcId="{6B5FE934-EF4C-AE45-96CD-78E9916E9E4C}" destId="{5274739A-5F4A-EE42-BA53-C2A76C3534A6}" srcOrd="1" destOrd="0" parTransId="{1B22918B-2A14-314E-A32E-D261FFE55318}" sibTransId="{93F4F57F-3D14-8A4A-A9BE-9824F19C7FAB}"/>
    <dgm:cxn modelId="{EF0F9ECB-3899-BA4E-893E-31AF66F2E22F}" type="presOf" srcId="{9450317E-4384-E946-A51A-774C5BEA35B9}" destId="{4BDFE584-5F39-1945-9410-48A72E70C4B3}" srcOrd="0" destOrd="0" presId="urn:microsoft.com/office/officeart/2005/8/layout/radial6"/>
    <dgm:cxn modelId="{F56C37D8-9BCD-4C47-A108-7D930C6A62E6}" type="presOf" srcId="{93F4F57F-3D14-8A4A-A9BE-9824F19C7FAB}" destId="{3A9AB4CA-57A3-3746-A653-76BF0360EC0B}" srcOrd="0" destOrd="0" presId="urn:microsoft.com/office/officeart/2005/8/layout/radial6"/>
    <dgm:cxn modelId="{207390FA-7EF9-9640-9B38-0E81905F1B63}" srcId="{6B5FE934-EF4C-AE45-96CD-78E9916E9E4C}" destId="{12AA39E1-2CC2-8B49-AB39-3A53680137E8}" srcOrd="0" destOrd="0" parTransId="{52E4F387-98D1-A045-B1E9-D029193352DF}" sibTransId="{1E76B22A-A840-6D44-92E2-158E793C99E2}"/>
    <dgm:cxn modelId="{8223D603-1A03-6D49-8889-4989021B5B88}" type="presParOf" srcId="{4BDFE584-5F39-1945-9410-48A72E70C4B3}" destId="{323DBEF3-6718-ED4F-9131-6C95324FF4CA}" srcOrd="0" destOrd="0" presId="urn:microsoft.com/office/officeart/2005/8/layout/radial6"/>
    <dgm:cxn modelId="{2B34C9DF-5EEF-2E48-82B6-41A137456440}" type="presParOf" srcId="{4BDFE584-5F39-1945-9410-48A72E70C4B3}" destId="{7995F484-0878-8542-9F69-4DDEC02DE3DF}" srcOrd="1" destOrd="0" presId="urn:microsoft.com/office/officeart/2005/8/layout/radial6"/>
    <dgm:cxn modelId="{5948250D-CACC-DF4C-82E3-5C1F8DD4F362}" type="presParOf" srcId="{4BDFE584-5F39-1945-9410-48A72E70C4B3}" destId="{222DA123-7161-E546-9597-CAEFAFCE8499}" srcOrd="2" destOrd="0" presId="urn:microsoft.com/office/officeart/2005/8/layout/radial6"/>
    <dgm:cxn modelId="{60D72CB7-5019-DD49-B512-BB652CAE22FD}" type="presParOf" srcId="{4BDFE584-5F39-1945-9410-48A72E70C4B3}" destId="{BC386CF6-4E89-6D48-97CE-9F142DA1547A}" srcOrd="3" destOrd="0" presId="urn:microsoft.com/office/officeart/2005/8/layout/radial6"/>
    <dgm:cxn modelId="{E2C6BA15-2DC5-A342-A8B3-0974BC0DF63A}" type="presParOf" srcId="{4BDFE584-5F39-1945-9410-48A72E70C4B3}" destId="{97540355-8ACB-AD4A-ABF5-1F85D892E547}" srcOrd="4" destOrd="0" presId="urn:microsoft.com/office/officeart/2005/8/layout/radial6"/>
    <dgm:cxn modelId="{A6622990-3FDE-B94C-87BE-D3F8820B82AE}" type="presParOf" srcId="{4BDFE584-5F39-1945-9410-48A72E70C4B3}" destId="{CE2E3C1A-463F-904C-8967-B58D3CEDF431}" srcOrd="5" destOrd="0" presId="urn:microsoft.com/office/officeart/2005/8/layout/radial6"/>
    <dgm:cxn modelId="{55D626E8-B984-8F45-AC58-F5ED26CE4582}" type="presParOf" srcId="{4BDFE584-5F39-1945-9410-48A72E70C4B3}" destId="{3A9AB4CA-57A3-3746-A653-76BF0360EC0B}" srcOrd="6" destOrd="0" presId="urn:microsoft.com/office/officeart/2005/8/layout/radial6"/>
    <dgm:cxn modelId="{556FBA02-52F8-3F46-994C-62530835C64B}" type="presParOf" srcId="{4BDFE584-5F39-1945-9410-48A72E70C4B3}" destId="{D0969925-4446-014F-8BAE-F1C6FAE7B498}" srcOrd="7" destOrd="0" presId="urn:microsoft.com/office/officeart/2005/8/layout/radial6"/>
    <dgm:cxn modelId="{592AAB9D-DF7F-6B4D-9EE2-BE6BBEF0BF92}" type="presParOf" srcId="{4BDFE584-5F39-1945-9410-48A72E70C4B3}" destId="{52BB6EDF-8278-414E-9135-3B2DF8A49603}" srcOrd="8" destOrd="0" presId="urn:microsoft.com/office/officeart/2005/8/layout/radial6"/>
    <dgm:cxn modelId="{C216DBE0-B8D5-FB4A-AB4E-95595330145B}" type="presParOf" srcId="{4BDFE584-5F39-1945-9410-48A72E70C4B3}" destId="{5A617B27-141D-8944-A4B7-C2A6F08DFB9E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617B27-141D-8944-A4B7-C2A6F08DFB9E}">
      <dsp:nvSpPr>
        <dsp:cNvPr id="0" name=""/>
        <dsp:cNvSpPr/>
      </dsp:nvSpPr>
      <dsp:spPr>
        <a:xfrm>
          <a:off x="1324087" y="618660"/>
          <a:ext cx="4150315" cy="4150315"/>
        </a:xfrm>
        <a:prstGeom prst="blockArc">
          <a:avLst>
            <a:gd name="adj1" fmla="val 8993431"/>
            <a:gd name="adj2" fmla="val 16354112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9AB4CA-57A3-3746-A653-76BF0360EC0B}">
      <dsp:nvSpPr>
        <dsp:cNvPr id="0" name=""/>
        <dsp:cNvSpPr/>
      </dsp:nvSpPr>
      <dsp:spPr>
        <a:xfrm>
          <a:off x="1326027" y="622013"/>
          <a:ext cx="4150315" cy="4150315"/>
        </a:xfrm>
        <a:prstGeom prst="blockArc">
          <a:avLst>
            <a:gd name="adj1" fmla="val 1800000"/>
            <a:gd name="adj2" fmla="val 90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386CF6-4E89-6D48-97CE-9F142DA1547A}">
      <dsp:nvSpPr>
        <dsp:cNvPr id="0" name=""/>
        <dsp:cNvSpPr/>
      </dsp:nvSpPr>
      <dsp:spPr>
        <a:xfrm>
          <a:off x="1327871" y="618827"/>
          <a:ext cx="4150315" cy="4150315"/>
        </a:xfrm>
        <a:prstGeom prst="blockArc">
          <a:avLst>
            <a:gd name="adj1" fmla="val 16347689"/>
            <a:gd name="adj2" fmla="val 1806244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3DBEF3-6718-ED4F-9131-6C95324FF4CA}">
      <dsp:nvSpPr>
        <dsp:cNvPr id="0" name=""/>
        <dsp:cNvSpPr/>
      </dsp:nvSpPr>
      <dsp:spPr>
        <a:xfrm>
          <a:off x="2207387" y="1491633"/>
          <a:ext cx="2387594" cy="24110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Valoriser l’Innovation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Placer le vétérinaire au centre de cette dynamique (animaux de compagnie) </a:t>
          </a:r>
          <a:endParaRPr lang="fr-FR" sz="1800" kern="1200" dirty="0"/>
        </a:p>
      </dsp:txBody>
      <dsp:txXfrm>
        <a:off x="2557042" y="1844727"/>
        <a:ext cx="1688284" cy="1704888"/>
      </dsp:txXfrm>
    </dsp:sp>
    <dsp:sp modelId="{7995F484-0878-8542-9F69-4DDEC02DE3DF}">
      <dsp:nvSpPr>
        <dsp:cNvPr id="0" name=""/>
        <dsp:cNvSpPr/>
      </dsp:nvSpPr>
      <dsp:spPr>
        <a:xfrm>
          <a:off x="2384438" y="632"/>
          <a:ext cx="2211294" cy="13363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i="1" kern="1200" dirty="0"/>
            <a:t>Médicament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i="1" kern="1200" dirty="0"/>
            <a:t>vétérinaire</a:t>
          </a:r>
        </a:p>
      </dsp:txBody>
      <dsp:txXfrm>
        <a:off x="2708275" y="196335"/>
        <a:ext cx="1563620" cy="944941"/>
      </dsp:txXfrm>
    </dsp:sp>
    <dsp:sp modelId="{97540355-8ACB-AD4A-ABF5-1F85D892E547}">
      <dsp:nvSpPr>
        <dsp:cNvPr id="0" name=""/>
        <dsp:cNvSpPr/>
      </dsp:nvSpPr>
      <dsp:spPr>
        <a:xfrm>
          <a:off x="4256310" y="3042522"/>
          <a:ext cx="1800701" cy="13363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i="1" kern="1200" dirty="0"/>
            <a:t>Diagnostic et dispositifs médicaux</a:t>
          </a:r>
        </a:p>
      </dsp:txBody>
      <dsp:txXfrm>
        <a:off x="4520017" y="3238225"/>
        <a:ext cx="1273287" cy="944941"/>
      </dsp:txXfrm>
    </dsp:sp>
    <dsp:sp modelId="{D0969925-4446-014F-8BAE-F1C6FAE7B498}">
      <dsp:nvSpPr>
        <dsp:cNvPr id="0" name=""/>
        <dsp:cNvSpPr/>
      </dsp:nvSpPr>
      <dsp:spPr>
        <a:xfrm>
          <a:off x="826387" y="3042522"/>
          <a:ext cx="1638642" cy="13363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i="1" kern="1200" dirty="0"/>
            <a:t>Santé connectée</a:t>
          </a:r>
        </a:p>
      </dsp:txBody>
      <dsp:txXfrm>
        <a:off x="1066361" y="3238225"/>
        <a:ext cx="1158694" cy="9449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48" charset="0"/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48" charset="0"/>
                <a:ea typeface="ＭＳ Ｐゴシック" pitchFamily="48" charset="-128"/>
              </a:defRPr>
            </a:lvl1pPr>
          </a:lstStyle>
          <a:p>
            <a:pPr>
              <a:defRPr/>
            </a:pPr>
            <a:fld id="{D37BFA60-071C-9348-AB15-F1046D9A167A}" type="datetime1">
              <a:rPr lang="fr-FR"/>
              <a:pPr>
                <a:defRPr/>
              </a:pPr>
              <a:t>03/07/2018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48" charset="0"/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ADB29213-A78C-FB44-A832-BED72AFBC8E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A898550-B755-944A-937B-BE56C33305D1}" type="datetimeFigureOut">
              <a:rPr lang="fr-FR"/>
              <a:pPr>
                <a:defRPr/>
              </a:pPr>
              <a:t>03/07/2018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B63767B-2925-CC46-BB56-36F70B7EA8C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e l’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2253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889" indent="-285726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2907" indent="-228581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070" indent="-228581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232" indent="-228581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395" indent="-228581" defTabSz="4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559" indent="-228581" defTabSz="4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8722" indent="-228581" defTabSz="4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5884" indent="-228581" defTabSz="4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909572C-F420-BE4D-BAEC-8D49310BA16E}" type="slidenum">
              <a:rPr lang="fr-FR" altLang="fr-FR"/>
              <a:pPr/>
              <a:t>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6114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63767B-2925-CC46-BB56-36F70B7EA8C5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7187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e l’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2253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889" indent="-285726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2907" indent="-228581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070" indent="-228581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232" indent="-228581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395" indent="-228581" defTabSz="4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559" indent="-228581" defTabSz="4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8722" indent="-228581" defTabSz="4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5884" indent="-228581" defTabSz="4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909572C-F420-BE4D-BAEC-8D49310BA16E}" type="slidenum">
              <a:rPr lang="fr-FR" altLang="fr-FR"/>
              <a:pPr/>
              <a:t>13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16172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 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852000"/>
          </a:xfrm>
        </p:spPr>
        <p:txBody>
          <a:bodyPr rtlCol="0">
            <a:normAutofit/>
          </a:bodyPr>
          <a:lstStyle/>
          <a:p>
            <a:pPr lvl="0"/>
            <a:endParaRPr lang="fr-FR" noProof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5715000"/>
            <a:ext cx="9144000" cy="720000"/>
          </a:xfrm>
          <a:solidFill>
            <a:schemeClr val="accent5"/>
          </a:solidFill>
        </p:spPr>
        <p:txBody>
          <a:bodyPr lIns="1440000" anchor="ctr">
            <a:norm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3962400"/>
            <a:ext cx="9144000" cy="1752600"/>
          </a:xfrm>
          <a:solidFill>
            <a:schemeClr val="tx2"/>
          </a:solidFill>
        </p:spPr>
        <p:txBody>
          <a:bodyPr lIns="1440000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1640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 descr="Ecran texte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92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7" descr="Ecran titre ok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-9357"/>
            <a:ext cx="9144000" cy="6948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59521" y="2130426"/>
            <a:ext cx="7326845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31356" y="4647679"/>
            <a:ext cx="6400800" cy="112047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6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2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8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4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30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6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22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68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7528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1447800"/>
            <a:ext cx="9144000" cy="228600"/>
          </a:xfrm>
          <a:prstGeom prst="rect">
            <a:avLst/>
          </a:prstGeom>
          <a:solidFill>
            <a:srgbClr val="FEED00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fr-FR" altLang="fr-FR">
              <a:solidFill>
                <a:srgbClr val="FFFFFF"/>
              </a:solidFill>
            </a:endParaRPr>
          </a:p>
        </p:txBody>
      </p:sp>
      <p:pic>
        <p:nvPicPr>
          <p:cNvPr id="5" name="Image 3" descr="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76200"/>
            <a:ext cx="85407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 txBox="1">
            <a:spLocks/>
          </p:cNvSpPr>
          <p:nvPr userDrawn="1"/>
        </p:nvSpPr>
        <p:spPr>
          <a:xfrm>
            <a:off x="7832725" y="927100"/>
            <a:ext cx="850900" cy="192088"/>
          </a:xfrm>
          <a:prstGeom prst="rect">
            <a:avLst/>
          </a:prstGeom>
          <a:solidFill>
            <a:schemeClr val="accent1"/>
          </a:solidFill>
        </p:spPr>
        <p:txBody>
          <a:bodyPr lIns="108000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 eaLnBrk="1" hangingPunct="1">
              <a:defRPr/>
            </a:pPr>
            <a:r>
              <a:rPr lang="fr-FR" sz="700">
                <a:solidFill>
                  <a:srgbClr val="FFFFFF"/>
                </a:solidFill>
                <a:cs typeface="Arial" charset="0"/>
              </a:rPr>
              <a:t>www.afvac.com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962650"/>
            <a:ext cx="647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5951538"/>
            <a:ext cx="650875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5935663"/>
            <a:ext cx="64770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948363"/>
            <a:ext cx="650875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5943600"/>
            <a:ext cx="649288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965825"/>
            <a:ext cx="72072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447800"/>
          </a:xfrm>
          <a:prstGeom prst="rect">
            <a:avLst/>
          </a:prstGeom>
          <a:solidFill>
            <a:srgbClr val="336699">
              <a:alpha val="96863"/>
            </a:srgbClr>
          </a:solidFill>
        </p:spPr>
        <p:txBody>
          <a:bodyPr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259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33098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solidFill>
            <a:srgbClr val="FFFF99"/>
          </a:solidFill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97356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673599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42307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1418914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7" descr="Ecran titre ok.jpg">
            <a:extLst>
              <a:ext uri="{FF2B5EF4-FFF2-40B4-BE49-F238E27FC236}">
                <a16:creationId xmlns:a16="http://schemas.microsoft.com/office/drawing/2014/main" id="{D1687212-894E-134C-9347-AAEA49BFC0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48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0190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881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16538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447800"/>
          </a:xfrm>
          <a:prstGeom prst="rect">
            <a:avLst/>
          </a:prstGeom>
          <a:solidFill>
            <a:srgbClr val="8CA7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2000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20574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7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8" r:id="rId10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700" b="1" kern="1200">
          <a:solidFill>
            <a:schemeClr val="bg1"/>
          </a:solidFill>
          <a:latin typeface="Arial"/>
          <a:ea typeface="ＭＳ Ｐゴシック" pitchFamily="48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bg1"/>
          </a:solidFill>
          <a:latin typeface="Arial" charset="0"/>
          <a:ea typeface="ＭＳ Ｐゴシック" pitchFamily="48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bg1"/>
          </a:solidFill>
          <a:latin typeface="Arial" charset="0"/>
          <a:ea typeface="ＭＳ Ｐゴシック" pitchFamily="48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bg1"/>
          </a:solidFill>
          <a:latin typeface="Arial" charset="0"/>
          <a:ea typeface="ＭＳ Ｐゴシック" pitchFamily="48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bg1"/>
          </a:solidFill>
          <a:latin typeface="Arial" charset="0"/>
          <a:ea typeface="ＭＳ Ｐゴシック" pitchFamily="48" charset="-128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700" b="1">
          <a:solidFill>
            <a:schemeClr val="bg1"/>
          </a:solidFill>
          <a:latin typeface="Arial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700" b="1">
          <a:solidFill>
            <a:schemeClr val="bg1"/>
          </a:solidFill>
          <a:latin typeface="Arial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700" b="1">
          <a:solidFill>
            <a:schemeClr val="bg1"/>
          </a:solidFill>
          <a:latin typeface="Arial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700" b="1">
          <a:solidFill>
            <a:schemeClr val="bg1"/>
          </a:solidFill>
          <a:latin typeface="Arial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9AC019"/>
        </a:buClr>
        <a:buFont typeface="Arial" charset="0"/>
        <a:buChar char="•"/>
        <a:defRPr sz="3200" kern="1200">
          <a:solidFill>
            <a:schemeClr val="tx1"/>
          </a:solidFill>
          <a:latin typeface="Arial"/>
          <a:ea typeface="ＭＳ Ｐゴシック" pitchFamily="48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9AC019"/>
        </a:buClr>
        <a:buFont typeface="Arial" charset="0"/>
        <a:buChar char="–"/>
        <a:defRPr sz="2800" kern="1200">
          <a:solidFill>
            <a:schemeClr val="tx1"/>
          </a:solidFill>
          <a:latin typeface="Arial"/>
          <a:ea typeface="ＭＳ Ｐゴシック" pitchFamily="48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9AC019"/>
        </a:buClr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pitchFamily="48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9AC019"/>
        </a:buClr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pitchFamily="48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9AC019"/>
        </a:buClr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pitchFamily="48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11" Type="http://schemas.openxmlformats.org/officeDocument/2006/relationships/image" Target="../media/image20.tiff"/><Relationship Id="rId5" Type="http://schemas.openxmlformats.org/officeDocument/2006/relationships/image" Target="../media/image14.jpeg"/><Relationship Id="rId10" Type="http://schemas.openxmlformats.org/officeDocument/2006/relationships/image" Target="../media/image19.tiff"/><Relationship Id="rId4" Type="http://schemas.openxmlformats.org/officeDocument/2006/relationships/image" Target="../media/image13.jpeg"/><Relationship Id="rId9" Type="http://schemas.openxmlformats.org/officeDocument/2006/relationships/image" Target="../media/image1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"/>
          <p:cNvSpPr>
            <a:spLocks noGrp="1"/>
          </p:cNvSpPr>
          <p:nvPr>
            <p:ph type="ctrTitle"/>
          </p:nvPr>
        </p:nvSpPr>
        <p:spPr>
          <a:xfrm>
            <a:off x="323528" y="1345682"/>
            <a:ext cx="7888903" cy="1386841"/>
          </a:xfrm>
        </p:spPr>
        <p:txBody>
          <a:bodyPr/>
          <a:lstStyle/>
          <a:p>
            <a:pPr eaLnBrk="1" hangingPunct="1"/>
            <a:r>
              <a:rPr lang="fr-FR" altLang="fr-FR" sz="2800" dirty="0">
                <a:solidFill>
                  <a:srgbClr val="1F497D"/>
                </a:solidFill>
              </a:rPr>
              <a:t>Comment l’industrie vétérinaire peut-elle contribuer  au bien-être animal ?</a:t>
            </a:r>
          </a:p>
        </p:txBody>
      </p:sp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3258965" y="4653136"/>
            <a:ext cx="4988316" cy="118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629" tIns="37815" rIns="75629" bIns="37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sz="2400" i="1" dirty="0">
                <a:solidFill>
                  <a:srgbClr val="1F497D"/>
                </a:solidFill>
              </a:rPr>
              <a:t>Jean-François Rousselot, Président</a:t>
            </a:r>
          </a:p>
          <a:p>
            <a:r>
              <a:rPr lang="fr-FR" altLang="fr-FR" sz="2400" i="1" dirty="0">
                <a:solidFill>
                  <a:srgbClr val="1F497D"/>
                </a:solidFill>
              </a:rPr>
              <a:t>Référent Bien Etre et relations internationales, Claude </a:t>
            </a:r>
            <a:r>
              <a:rPr lang="fr-FR" altLang="fr-FR" sz="2400" i="1" dirty="0" err="1">
                <a:solidFill>
                  <a:srgbClr val="1F497D"/>
                </a:solidFill>
              </a:rPr>
              <a:t>Béata</a:t>
            </a:r>
            <a:endParaRPr lang="fr-FR" altLang="fr-FR" sz="2400" i="1" dirty="0">
              <a:solidFill>
                <a:srgbClr val="1F497D"/>
              </a:solidFill>
            </a:endParaRPr>
          </a:p>
        </p:txBody>
      </p:sp>
      <p:pic>
        <p:nvPicPr>
          <p:cNvPr id="7" name="Image 17" descr="log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1031" y="2236794"/>
            <a:ext cx="1739205" cy="180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E7CD35B-70DC-9B42-AD85-8D928EB084B8}"/>
              </a:ext>
            </a:extLst>
          </p:cNvPr>
          <p:cNvSpPr txBox="1"/>
          <p:nvPr/>
        </p:nvSpPr>
        <p:spPr>
          <a:xfrm>
            <a:off x="467544" y="2924944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attentes des vétérinaires de la filière </a:t>
            </a:r>
          </a:p>
          <a:p>
            <a:r>
              <a:rPr lang="fr-FR" dirty="0"/>
              <a:t>« animaux de compagnie »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002E304-1C9F-7642-9EF2-E40AC61F9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36510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34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Innovation</a:t>
            </a:r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07AAC90D-24D6-B84C-9F6A-022F67779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700808"/>
            <a:ext cx="8568952" cy="1584176"/>
          </a:xfrm>
        </p:spPr>
        <p:txBody>
          <a:bodyPr/>
          <a:lstStyle/>
          <a:p>
            <a:r>
              <a:rPr lang="fr-FR" dirty="0"/>
              <a:t>Merci pour les produits sans AMM</a:t>
            </a:r>
          </a:p>
          <a:p>
            <a:pPr lvl="1"/>
            <a:r>
              <a:rPr lang="fr-FR" i="1" dirty="0"/>
              <a:t>Qui nous permettent déjà de nous positionner</a:t>
            </a:r>
          </a:p>
          <a:p>
            <a:pPr lvl="2"/>
            <a:r>
              <a:rPr lang="fr-FR" dirty="0"/>
              <a:t>Phéromones, </a:t>
            </a:r>
            <a:r>
              <a:rPr lang="fr-FR" dirty="0" err="1"/>
              <a:t>nutraceutiques</a:t>
            </a:r>
            <a:r>
              <a:rPr lang="fr-FR" dirty="0"/>
              <a:t>, aromathérapie</a:t>
            </a:r>
          </a:p>
        </p:txBody>
      </p:sp>
      <p:sp>
        <p:nvSpPr>
          <p:cNvPr id="4" name="Espace réservé du contenu 13">
            <a:extLst>
              <a:ext uri="{FF2B5EF4-FFF2-40B4-BE49-F238E27FC236}">
                <a16:creationId xmlns:a16="http://schemas.microsoft.com/office/drawing/2014/main" id="{16E2F11C-346E-5848-9C04-E7B1FFDF78C1}"/>
              </a:ext>
            </a:extLst>
          </p:cNvPr>
          <p:cNvSpPr txBox="1">
            <a:spLocks/>
          </p:cNvSpPr>
          <p:nvPr/>
        </p:nvSpPr>
        <p:spPr bwMode="auto">
          <a:xfrm>
            <a:off x="107504" y="3131369"/>
            <a:ext cx="8568952" cy="2961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Merci aussi de médicaments visant à restaurer l’équilibre et assurer le BEA</a:t>
            </a:r>
          </a:p>
          <a:p>
            <a:pPr lvl="1"/>
            <a:r>
              <a:rPr lang="fr-FR" i="1" dirty="0"/>
              <a:t>Pour toutes les espèces de la filière !</a:t>
            </a:r>
          </a:p>
          <a:p>
            <a:pPr lvl="2"/>
            <a:r>
              <a:rPr lang="fr-FR" dirty="0"/>
              <a:t>Psychotropes</a:t>
            </a:r>
          </a:p>
          <a:p>
            <a:pPr lvl="2"/>
            <a:r>
              <a:rPr lang="fr-FR" dirty="0"/>
              <a:t>Et de façon plus générale de tout médicament luttant contre les maladies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E2B1D07-286A-034F-B2E4-3D61CC985011}"/>
              </a:ext>
            </a:extLst>
          </p:cNvPr>
          <p:cNvSpPr txBox="1"/>
          <p:nvPr/>
        </p:nvSpPr>
        <p:spPr>
          <a:xfrm>
            <a:off x="943955" y="2878362"/>
            <a:ext cx="7256089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3200" b="1" i="1" dirty="0">
                <a:solidFill>
                  <a:schemeClr val="bg2"/>
                </a:solidFill>
              </a:rPr>
              <a:t>Merci pour les nouvelles molécules</a:t>
            </a:r>
          </a:p>
          <a:p>
            <a:r>
              <a:rPr lang="fr-FR" sz="3200" b="1" i="1" dirty="0">
                <a:solidFill>
                  <a:schemeClr val="bg2"/>
                </a:solidFill>
              </a:rPr>
              <a:t>que vous nous proposerez</a:t>
            </a:r>
          </a:p>
          <a:p>
            <a:r>
              <a:rPr lang="fr-FR" sz="3200" b="1" i="1" dirty="0">
                <a:solidFill>
                  <a:schemeClr val="bg2"/>
                </a:solidFill>
              </a:rPr>
              <a:t>avec les preuves de leur efficacité ! </a:t>
            </a:r>
          </a:p>
        </p:txBody>
      </p:sp>
    </p:spTree>
    <p:extLst>
      <p:ext uri="{BB962C8B-B14F-4D97-AF65-F5344CB8AC3E}">
        <p14:creationId xmlns:p14="http://schemas.microsoft.com/office/powerpoint/2010/main" val="94439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4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Soutien</a:t>
            </a:r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07AAC90D-24D6-B84C-9F6A-022F67779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2204864"/>
            <a:ext cx="4896544" cy="1080120"/>
          </a:xfrm>
        </p:spPr>
        <p:txBody>
          <a:bodyPr/>
          <a:lstStyle/>
          <a:p>
            <a:r>
              <a:rPr lang="fr-FR" dirty="0"/>
              <a:t>Nous avons commencé notre campagne</a:t>
            </a:r>
          </a:p>
          <a:p>
            <a:pPr lvl="1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1849BF-27B0-0842-9ED6-8BB2AD39C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527" y="1700808"/>
            <a:ext cx="4067944" cy="4046306"/>
          </a:xfrm>
          <a:prstGeom prst="rect">
            <a:avLst/>
          </a:prstGeom>
        </p:spPr>
      </p:pic>
      <p:sp>
        <p:nvSpPr>
          <p:cNvPr id="5" name="Espace réservé du contenu 13">
            <a:extLst>
              <a:ext uri="{FF2B5EF4-FFF2-40B4-BE49-F238E27FC236}">
                <a16:creationId xmlns:a16="http://schemas.microsoft.com/office/drawing/2014/main" id="{C38C8593-3D2F-CC46-B903-6CCB70D704F1}"/>
              </a:ext>
            </a:extLst>
          </p:cNvPr>
          <p:cNvSpPr txBox="1">
            <a:spLocks/>
          </p:cNvSpPr>
          <p:nvPr/>
        </p:nvSpPr>
        <p:spPr bwMode="auto">
          <a:xfrm>
            <a:off x="35496" y="3587716"/>
            <a:ext cx="4896544" cy="215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Aidez-nous à la diffuser auprès des vétérinaires</a:t>
            </a:r>
          </a:p>
          <a:p>
            <a:pPr lvl="1"/>
            <a:r>
              <a:rPr lang="fr-FR" i="1" dirty="0"/>
              <a:t>Français et Européens</a:t>
            </a:r>
          </a:p>
          <a:p>
            <a:pPr lvl="2"/>
            <a:r>
              <a:rPr lang="fr-FR" dirty="0"/>
              <a:t>Soutien de la FECAVA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828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Communication</a:t>
            </a:r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07AAC90D-24D6-B84C-9F6A-022F67779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0264" y="3116333"/>
            <a:ext cx="9324528" cy="1303783"/>
          </a:xfrm>
        </p:spPr>
        <p:txBody>
          <a:bodyPr/>
          <a:lstStyle/>
          <a:p>
            <a:r>
              <a:rPr lang="fr-FR" dirty="0"/>
              <a:t>Ou envers le grand public</a:t>
            </a:r>
          </a:p>
          <a:p>
            <a:pPr lvl="1"/>
            <a:r>
              <a:rPr lang="fr-FR" dirty="0"/>
              <a:t>Publicité (campagne à bâtir ensemble ?)</a:t>
            </a:r>
          </a:p>
          <a:p>
            <a:pPr lvl="1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3C9D184-7296-2949-BED7-FCA719A90EBE}"/>
              </a:ext>
            </a:extLst>
          </p:cNvPr>
          <p:cNvSpPr txBox="1"/>
          <p:nvPr/>
        </p:nvSpPr>
        <p:spPr>
          <a:xfrm>
            <a:off x="0" y="5613047"/>
            <a:ext cx="914400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fr-FR" dirty="0"/>
          </a:p>
          <a:p>
            <a:pPr algn="ctr"/>
            <a:r>
              <a:rPr lang="fr-FR" sz="3600" b="1" dirty="0">
                <a:solidFill>
                  <a:schemeClr val="bg2"/>
                </a:solidFill>
              </a:rPr>
              <a:t>BIEN-ÊTRE = VÉTÉRINAIRE</a:t>
            </a:r>
          </a:p>
          <a:p>
            <a:pPr algn="ctr"/>
            <a:endParaRPr lang="fr-FR" dirty="0"/>
          </a:p>
        </p:txBody>
      </p:sp>
      <p:sp>
        <p:nvSpPr>
          <p:cNvPr id="5" name="Espace réservé du contenu 13">
            <a:extLst>
              <a:ext uri="{FF2B5EF4-FFF2-40B4-BE49-F238E27FC236}">
                <a16:creationId xmlns:a16="http://schemas.microsoft.com/office/drawing/2014/main" id="{3AF4B872-8C47-A74B-91B4-DA8FC3ECF947}"/>
              </a:ext>
            </a:extLst>
          </p:cNvPr>
          <p:cNvSpPr txBox="1">
            <a:spLocks/>
          </p:cNvSpPr>
          <p:nvPr/>
        </p:nvSpPr>
        <p:spPr bwMode="auto">
          <a:xfrm>
            <a:off x="-90264" y="1913201"/>
            <a:ext cx="9324528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Que ce soit avec les interlocuteurs institutionnels</a:t>
            </a:r>
          </a:p>
          <a:p>
            <a:pPr lvl="1"/>
            <a:r>
              <a:rPr lang="fr-FR" dirty="0"/>
              <a:t>Dans toutes vos démarches</a:t>
            </a:r>
          </a:p>
          <a:p>
            <a:pPr lvl="1"/>
            <a:endParaRPr lang="fr-FR" dirty="0"/>
          </a:p>
        </p:txBody>
      </p:sp>
      <p:sp>
        <p:nvSpPr>
          <p:cNvPr id="6" name="Espace réservé du contenu 13">
            <a:extLst>
              <a:ext uri="{FF2B5EF4-FFF2-40B4-BE49-F238E27FC236}">
                <a16:creationId xmlns:a16="http://schemas.microsoft.com/office/drawing/2014/main" id="{14A9C377-2057-A542-AFB1-29A98DB886A4}"/>
              </a:ext>
            </a:extLst>
          </p:cNvPr>
          <p:cNvSpPr txBox="1">
            <a:spLocks/>
          </p:cNvSpPr>
          <p:nvPr/>
        </p:nvSpPr>
        <p:spPr bwMode="auto">
          <a:xfrm>
            <a:off x="-90264" y="4337719"/>
            <a:ext cx="9324528" cy="110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Aidez-nous à mettre le vétérinaire au centre de ce sujet !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736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4" grpId="0" animBg="1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7" descr="log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0475" y="3573016"/>
            <a:ext cx="1739205" cy="180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8BA705B-CB30-FB4F-AF94-4D470DBED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1268760"/>
            <a:ext cx="2011660" cy="201166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7DE03AA-FEF6-5E46-B10F-B3931D5955C3}"/>
              </a:ext>
            </a:extLst>
          </p:cNvPr>
          <p:cNvSpPr txBox="1"/>
          <p:nvPr/>
        </p:nvSpPr>
        <p:spPr>
          <a:xfrm>
            <a:off x="539552" y="2080091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i="1" dirty="0">
                <a:solidFill>
                  <a:schemeClr val="accent2">
                    <a:lumMod val="50000"/>
                  </a:schemeClr>
                </a:solidFill>
              </a:rPr>
              <a:t>Alors ? </a:t>
            </a:r>
          </a:p>
          <a:p>
            <a:r>
              <a:rPr lang="fr-FR" sz="3600" i="1" dirty="0">
                <a:solidFill>
                  <a:schemeClr val="accent2">
                    <a:lumMod val="50000"/>
                  </a:schemeClr>
                </a:solidFill>
              </a:rPr>
              <a:t>… ensemble pour l’avenir 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850581D-D88A-E84E-9A38-9E51C7838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293096"/>
            <a:ext cx="1872208" cy="1862249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11E6D029-052B-6C4B-AEC6-71D6C1392FFB}"/>
              </a:ext>
            </a:extLst>
          </p:cNvPr>
          <p:cNvGrpSpPr/>
          <p:nvPr/>
        </p:nvGrpSpPr>
        <p:grpSpPr>
          <a:xfrm>
            <a:off x="2843808" y="3861048"/>
            <a:ext cx="3816424" cy="2232248"/>
            <a:chOff x="2627784" y="4149080"/>
            <a:chExt cx="3816424" cy="2232248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C118AE7E-E537-6240-B5B3-9824EEAFA904}"/>
                </a:ext>
              </a:extLst>
            </p:cNvPr>
            <p:cNvGrpSpPr/>
            <p:nvPr/>
          </p:nvGrpSpPr>
          <p:grpSpPr>
            <a:xfrm>
              <a:off x="2816918" y="4222757"/>
              <a:ext cx="3348038" cy="2002925"/>
              <a:chOff x="2669845" y="4293096"/>
              <a:chExt cx="3348038" cy="2002925"/>
            </a:xfrm>
          </p:grpSpPr>
          <p:grpSp>
            <p:nvGrpSpPr>
              <p:cNvPr id="25" name="Groupe">
                <a:extLst>
                  <a:ext uri="{FF2B5EF4-FFF2-40B4-BE49-F238E27FC236}">
                    <a16:creationId xmlns:a16="http://schemas.microsoft.com/office/drawing/2014/main" id="{2D38C621-0201-4246-B0F7-C0AF2C2076AA}"/>
                  </a:ext>
                </a:extLst>
              </p:cNvPr>
              <p:cNvGrpSpPr/>
              <p:nvPr/>
            </p:nvGrpSpPr>
            <p:grpSpPr>
              <a:xfrm>
                <a:off x="2669845" y="4293096"/>
                <a:ext cx="3348038" cy="1290638"/>
                <a:chOff x="0" y="0"/>
                <a:chExt cx="8928100" cy="3441700"/>
              </a:xfrm>
            </p:grpSpPr>
            <p:pic>
              <p:nvPicPr>
                <p:cNvPr id="26" name="Capture d’écran 2018-06-19 à 15.00.51.png" descr="Capture d’écran 2018-06-19 à 15.00.51.png">
                  <a:extLst>
                    <a:ext uri="{FF2B5EF4-FFF2-40B4-BE49-F238E27FC236}">
                      <a16:creationId xmlns:a16="http://schemas.microsoft.com/office/drawing/2014/main" id="{69D838CF-CABB-5A49-B9F9-FB0AEB925E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/>
                <a:stretch>
                  <a:fillRect/>
                </a:stretch>
              </p:blipFill>
              <p:spPr>
                <a:xfrm>
                  <a:off x="0" y="0"/>
                  <a:ext cx="8928100" cy="34417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10798"/>
                      </a:lnTo>
                      <a:lnTo>
                        <a:pt x="0" y="10800"/>
                      </a:lnTo>
                      <a:lnTo>
                        <a:pt x="0" y="21600"/>
                      </a:lnTo>
                      <a:lnTo>
                        <a:pt x="1080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18090" y="0"/>
                      </a:lnTo>
                      <a:cubicBezTo>
                        <a:pt x="16911" y="0"/>
                        <a:pt x="16222" y="4"/>
                        <a:pt x="15701" y="10"/>
                      </a:cubicBezTo>
                      <a:lnTo>
                        <a:pt x="15701" y="1101"/>
                      </a:lnTo>
                      <a:lnTo>
                        <a:pt x="15701" y="2202"/>
                      </a:lnTo>
                      <a:lnTo>
                        <a:pt x="15610" y="2376"/>
                      </a:lnTo>
                      <a:cubicBezTo>
                        <a:pt x="15499" y="2591"/>
                        <a:pt x="15479" y="2592"/>
                        <a:pt x="15409" y="2391"/>
                      </a:cubicBezTo>
                      <a:cubicBezTo>
                        <a:pt x="15332" y="2172"/>
                        <a:pt x="15261" y="2315"/>
                        <a:pt x="15303" y="2603"/>
                      </a:cubicBezTo>
                      <a:cubicBezTo>
                        <a:pt x="15339" y="2850"/>
                        <a:pt x="15320" y="2947"/>
                        <a:pt x="15243" y="2894"/>
                      </a:cubicBezTo>
                      <a:cubicBezTo>
                        <a:pt x="15206" y="2870"/>
                        <a:pt x="15162" y="2918"/>
                        <a:pt x="15127" y="3021"/>
                      </a:cubicBezTo>
                      <a:cubicBezTo>
                        <a:pt x="15048" y="3262"/>
                        <a:pt x="14922" y="3238"/>
                        <a:pt x="14853" y="2969"/>
                      </a:cubicBezTo>
                      <a:cubicBezTo>
                        <a:pt x="14771" y="2648"/>
                        <a:pt x="14751" y="2285"/>
                        <a:pt x="14791" y="1843"/>
                      </a:cubicBezTo>
                      <a:cubicBezTo>
                        <a:pt x="14811" y="1633"/>
                        <a:pt x="14808" y="1584"/>
                        <a:pt x="14775" y="1612"/>
                      </a:cubicBezTo>
                      <a:cubicBezTo>
                        <a:pt x="14747" y="1636"/>
                        <a:pt x="14720" y="1931"/>
                        <a:pt x="14693" y="2518"/>
                      </a:cubicBezTo>
                      <a:cubicBezTo>
                        <a:pt x="14638" y="3677"/>
                        <a:pt x="14626" y="3717"/>
                        <a:pt x="14327" y="3791"/>
                      </a:cubicBezTo>
                      <a:cubicBezTo>
                        <a:pt x="14001" y="3872"/>
                        <a:pt x="13486" y="3873"/>
                        <a:pt x="13051" y="3791"/>
                      </a:cubicBezTo>
                      <a:cubicBezTo>
                        <a:pt x="12732" y="3731"/>
                        <a:pt x="12683" y="3738"/>
                        <a:pt x="12633" y="3856"/>
                      </a:cubicBezTo>
                      <a:cubicBezTo>
                        <a:pt x="12581" y="3978"/>
                        <a:pt x="12572" y="3978"/>
                        <a:pt x="12535" y="3863"/>
                      </a:cubicBezTo>
                      <a:cubicBezTo>
                        <a:pt x="12504" y="3765"/>
                        <a:pt x="12444" y="3740"/>
                        <a:pt x="12266" y="3754"/>
                      </a:cubicBezTo>
                      <a:cubicBezTo>
                        <a:pt x="12020" y="3772"/>
                        <a:pt x="12001" y="3747"/>
                        <a:pt x="11970" y="3315"/>
                      </a:cubicBezTo>
                      <a:cubicBezTo>
                        <a:pt x="11957" y="3126"/>
                        <a:pt x="12001" y="2946"/>
                        <a:pt x="12262" y="2105"/>
                      </a:cubicBezTo>
                      <a:lnTo>
                        <a:pt x="12497" y="1350"/>
                      </a:lnTo>
                      <a:cubicBezTo>
                        <a:pt x="12499" y="1323"/>
                        <a:pt x="12501" y="1299"/>
                        <a:pt x="12508" y="1265"/>
                      </a:cubicBezTo>
                      <a:cubicBezTo>
                        <a:pt x="12520" y="1207"/>
                        <a:pt x="12525" y="1160"/>
                        <a:pt x="12524" y="1116"/>
                      </a:cubicBezTo>
                      <a:lnTo>
                        <a:pt x="11916" y="1121"/>
                      </a:lnTo>
                      <a:lnTo>
                        <a:pt x="11361" y="1123"/>
                      </a:lnTo>
                      <a:cubicBezTo>
                        <a:pt x="11300" y="1136"/>
                        <a:pt x="11254" y="1147"/>
                        <a:pt x="11249" y="1161"/>
                      </a:cubicBezTo>
                      <a:lnTo>
                        <a:pt x="11097" y="1674"/>
                      </a:lnTo>
                      <a:cubicBezTo>
                        <a:pt x="11047" y="1839"/>
                        <a:pt x="11003" y="1975"/>
                        <a:pt x="10969" y="2075"/>
                      </a:cubicBezTo>
                      <a:cubicBezTo>
                        <a:pt x="10922" y="2229"/>
                        <a:pt x="10918" y="2238"/>
                        <a:pt x="10864" y="2414"/>
                      </a:cubicBezTo>
                      <a:cubicBezTo>
                        <a:pt x="10667" y="3062"/>
                        <a:pt x="10491" y="3569"/>
                        <a:pt x="10475" y="3542"/>
                      </a:cubicBezTo>
                      <a:cubicBezTo>
                        <a:pt x="10458" y="3515"/>
                        <a:pt x="10427" y="3531"/>
                        <a:pt x="10405" y="3577"/>
                      </a:cubicBezTo>
                      <a:cubicBezTo>
                        <a:pt x="10384" y="3623"/>
                        <a:pt x="10200" y="3665"/>
                        <a:pt x="9991" y="3671"/>
                      </a:cubicBezTo>
                      <a:cubicBezTo>
                        <a:pt x="9646" y="3682"/>
                        <a:pt x="9608" y="3700"/>
                        <a:pt x="9531" y="3868"/>
                      </a:cubicBezTo>
                      <a:cubicBezTo>
                        <a:pt x="9467" y="4007"/>
                        <a:pt x="9433" y="4032"/>
                        <a:pt x="9392" y="3973"/>
                      </a:cubicBezTo>
                      <a:cubicBezTo>
                        <a:pt x="9360" y="3926"/>
                        <a:pt x="9155" y="3911"/>
                        <a:pt x="8886" y="3935"/>
                      </a:cubicBezTo>
                      <a:cubicBezTo>
                        <a:pt x="8638" y="3958"/>
                        <a:pt x="7860" y="4001"/>
                        <a:pt x="7159" y="4030"/>
                      </a:cubicBezTo>
                      <a:cubicBezTo>
                        <a:pt x="5970" y="4079"/>
                        <a:pt x="5875" y="4094"/>
                        <a:pt x="5746" y="4244"/>
                      </a:cubicBezTo>
                      <a:cubicBezTo>
                        <a:pt x="5567" y="4452"/>
                        <a:pt x="4792" y="4531"/>
                        <a:pt x="4733" y="4346"/>
                      </a:cubicBezTo>
                      <a:cubicBezTo>
                        <a:pt x="4710" y="4275"/>
                        <a:pt x="4662" y="4252"/>
                        <a:pt x="4598" y="4279"/>
                      </a:cubicBezTo>
                      <a:cubicBezTo>
                        <a:pt x="4476" y="4331"/>
                        <a:pt x="4425" y="4195"/>
                        <a:pt x="4402" y="3749"/>
                      </a:cubicBezTo>
                      <a:cubicBezTo>
                        <a:pt x="4393" y="3570"/>
                        <a:pt x="4373" y="3404"/>
                        <a:pt x="4358" y="3380"/>
                      </a:cubicBezTo>
                      <a:cubicBezTo>
                        <a:pt x="4343" y="3356"/>
                        <a:pt x="4203" y="3531"/>
                        <a:pt x="4047" y="3771"/>
                      </a:cubicBezTo>
                      <a:cubicBezTo>
                        <a:pt x="3542" y="4547"/>
                        <a:pt x="3566" y="4529"/>
                        <a:pt x="3039" y="4586"/>
                      </a:cubicBezTo>
                      <a:cubicBezTo>
                        <a:pt x="2779" y="4613"/>
                        <a:pt x="2371" y="4643"/>
                        <a:pt x="2133" y="4650"/>
                      </a:cubicBezTo>
                      <a:cubicBezTo>
                        <a:pt x="1703" y="4664"/>
                        <a:pt x="1701" y="4662"/>
                        <a:pt x="1572" y="4431"/>
                      </a:cubicBezTo>
                      <a:cubicBezTo>
                        <a:pt x="1488" y="4282"/>
                        <a:pt x="1366" y="3904"/>
                        <a:pt x="1229" y="3370"/>
                      </a:cubicBezTo>
                      <a:cubicBezTo>
                        <a:pt x="999" y="2478"/>
                        <a:pt x="933" y="2021"/>
                        <a:pt x="843" y="737"/>
                      </a:cubicBezTo>
                      <a:lnTo>
                        <a:pt x="794" y="40"/>
                      </a:lnTo>
                      <a:lnTo>
                        <a:pt x="404" y="17"/>
                      </a:lnTo>
                      <a:lnTo>
                        <a:pt x="9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7" name="Capture d’écran 2018-06-19 à 15.02.15.png" descr="Capture d’écran 2018-06-19 à 15.02.15.png">
                  <a:extLst>
                    <a:ext uri="{FF2B5EF4-FFF2-40B4-BE49-F238E27FC236}">
                      <a16:creationId xmlns:a16="http://schemas.microsoft.com/office/drawing/2014/main" id="{0E09DA7F-9B2A-3041-B2B5-54E4F07E32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t="25568" r="2173"/>
                <a:stretch>
                  <a:fillRect/>
                </a:stretch>
              </p:blipFill>
              <p:spPr>
                <a:xfrm>
                  <a:off x="4673600" y="905668"/>
                  <a:ext cx="1143000" cy="93583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8" name="PARIS  24 JANVIER 2019">
                <a:extLst>
                  <a:ext uri="{FF2B5EF4-FFF2-40B4-BE49-F238E27FC236}">
                    <a16:creationId xmlns:a16="http://schemas.microsoft.com/office/drawing/2014/main" id="{FB39BEDD-D174-EF40-9C5C-EEBCF8918A8A}"/>
                  </a:ext>
                </a:extLst>
              </p:cNvPr>
              <p:cNvSpPr txBox="1"/>
              <p:nvPr/>
            </p:nvSpPr>
            <p:spPr>
              <a:xfrm>
                <a:off x="3056975" y="5577876"/>
                <a:ext cx="2730940" cy="718145"/>
              </a:xfrm>
              <a:prstGeom prst="rect">
                <a:avLst/>
              </a:prstGeom>
              <a:solidFill>
                <a:srgbClr val="FFFFFF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8900" b="0">
                    <a:solidFill>
                      <a:srgbClr val="127BAB"/>
                    </a:solidFill>
                    <a:latin typeface="Neuropolitical"/>
                    <a:ea typeface="Neuropolitical"/>
                    <a:cs typeface="Neuropolitical"/>
                    <a:sym typeface="Neuropolitical"/>
                  </a:defRPr>
                </a:lvl1pPr>
              </a:lstStyle>
              <a:p>
                <a:pPr algn="ctr"/>
                <a:r>
                  <a:rPr sz="2000" b="1" dirty="0"/>
                  <a:t>PARIS  24 JANVIER 2019</a:t>
                </a:r>
                <a:r>
                  <a:rPr lang="fr-FR" sz="2000" b="1" dirty="0"/>
                  <a:t>  </a:t>
                </a:r>
              </a:p>
              <a:p>
                <a:pPr algn="ctr"/>
                <a:r>
                  <a:rPr lang="fr-FR" sz="2000" b="1" dirty="0"/>
                  <a:t>AFVAC, AVEF, SNGTV</a:t>
                </a:r>
                <a:endParaRPr sz="2000" b="1" dirty="0"/>
              </a:p>
            </p:txBody>
          </p:sp>
        </p:grp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647D1B9B-27DC-824C-A982-E3204BAF57F4}"/>
                </a:ext>
              </a:extLst>
            </p:cNvPr>
            <p:cNvSpPr/>
            <p:nvPr/>
          </p:nvSpPr>
          <p:spPr>
            <a:xfrm>
              <a:off x="2627784" y="4149080"/>
              <a:ext cx="3816424" cy="2232248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6300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867A49-0881-4C4B-A261-40D33A3982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42E0EEA-4367-7F48-9801-C1A9E200AB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2F54FD-82A4-114A-8501-8B035F7AD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6150"/>
            <a:ext cx="8619734" cy="4216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A3E4856-0572-B141-9442-0D971B6F6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414462"/>
            <a:ext cx="2575367" cy="127158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4748CA9-F6A1-8540-9883-B1AEAA04C618}"/>
              </a:ext>
            </a:extLst>
          </p:cNvPr>
          <p:cNvSpPr txBox="1"/>
          <p:nvPr/>
        </p:nvSpPr>
        <p:spPr>
          <a:xfrm>
            <a:off x="683568" y="5365867"/>
            <a:ext cx="6032421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Didier Fontaine, </a:t>
            </a:r>
            <a:r>
              <a:rPr lang="fr-FR" dirty="0" err="1"/>
              <a:t>Eric</a:t>
            </a:r>
            <a:r>
              <a:rPr lang="fr-FR" dirty="0"/>
              <a:t> Gaguère, Jean François Rousselot, </a:t>
            </a:r>
          </a:p>
          <a:p>
            <a:r>
              <a:rPr lang="fr-FR" dirty="0"/>
              <a:t>Jean Louis </a:t>
            </a:r>
            <a:r>
              <a:rPr lang="fr-FR" dirty="0" err="1"/>
              <a:t>Hunault</a:t>
            </a:r>
            <a:r>
              <a:rPr lang="fr-FR" dirty="0"/>
              <a:t>, Marie Anne Barthélémy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93785F8-320A-F24E-83CF-CD7216E2E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024" y="1469439"/>
            <a:ext cx="1180009" cy="118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59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B46AE55-B19C-9A49-B066-0D573CAEF2C4}"/>
              </a:ext>
            </a:extLst>
          </p:cNvPr>
          <p:cNvSpPr/>
          <p:nvPr/>
        </p:nvSpPr>
        <p:spPr>
          <a:xfrm>
            <a:off x="0" y="0"/>
            <a:ext cx="9144000" cy="6933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9B84C39-C274-194B-B147-4382B6C91670}"/>
              </a:ext>
            </a:extLst>
          </p:cNvPr>
          <p:cNvSpPr txBox="1"/>
          <p:nvPr/>
        </p:nvSpPr>
        <p:spPr>
          <a:xfrm>
            <a:off x="8529403" y="457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C767F66-7DA4-3A40-835F-275FF279D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913" y="18494"/>
            <a:ext cx="1800225" cy="885825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2D6EE26D-AE68-8A43-8918-3D16AA3DB864}"/>
              </a:ext>
            </a:extLst>
          </p:cNvPr>
          <p:cNvSpPr txBox="1"/>
          <p:nvPr/>
        </p:nvSpPr>
        <p:spPr>
          <a:xfrm>
            <a:off x="256114" y="980728"/>
            <a:ext cx="2383986" cy="83099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b="1" dirty="0"/>
              <a:t>3 + 1 prix</a:t>
            </a:r>
          </a:p>
          <a:p>
            <a:r>
              <a:rPr lang="fr-FR" sz="1600" dirty="0"/>
              <a:t>Grand prix de </a:t>
            </a:r>
          </a:p>
          <a:p>
            <a:r>
              <a:rPr lang="fr-FR" sz="1600" dirty="0"/>
              <a:t>l’Innovation Vétérinaire 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6E028E8-F6B3-B84E-B65F-57F4D91BDF49}"/>
              </a:ext>
            </a:extLst>
          </p:cNvPr>
          <p:cNvSpPr txBox="1"/>
          <p:nvPr/>
        </p:nvSpPr>
        <p:spPr>
          <a:xfrm>
            <a:off x="12966" y="1988840"/>
            <a:ext cx="2614818" cy="83099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/>
              <a:t>Dossiers de </a:t>
            </a:r>
            <a:r>
              <a:rPr lang="fr-FR" sz="1600" b="1" dirty="0"/>
              <a:t>candidature</a:t>
            </a:r>
          </a:p>
          <a:p>
            <a:r>
              <a:rPr lang="fr-FR" sz="1600" dirty="0"/>
              <a:t>avant le 31/08/208</a:t>
            </a:r>
          </a:p>
          <a:p>
            <a:r>
              <a:rPr lang="fr-FR" sz="1600" dirty="0" err="1"/>
              <a:t>Prixinnovation@afvac.com</a:t>
            </a:r>
            <a:endParaRPr lang="fr-FR" sz="160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64B836D-F122-B449-BE82-0C4EDF1E8B6B}"/>
              </a:ext>
            </a:extLst>
          </p:cNvPr>
          <p:cNvSpPr txBox="1"/>
          <p:nvPr/>
        </p:nvSpPr>
        <p:spPr>
          <a:xfrm>
            <a:off x="94925" y="5315724"/>
            <a:ext cx="2588657" cy="156966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b="1" dirty="0"/>
              <a:t>Jury : 8 membres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fr-FR" sz="1600" dirty="0"/>
              <a:t>Recevabilité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fr-FR" sz="1600" dirty="0"/>
              <a:t>Intérêt pour le praticien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fr-FR" sz="1600" dirty="0"/>
              <a:t>Ouverture sur </a:t>
            </a:r>
          </a:p>
          <a:p>
            <a:r>
              <a:rPr lang="fr-FR" sz="1600" dirty="0"/>
              <a:t>un nouveau domaine</a:t>
            </a:r>
          </a:p>
          <a:p>
            <a:r>
              <a:rPr lang="fr-FR" sz="1600" dirty="0"/>
              <a:t>Avant le 1 er octobre 2018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B44AB4D-0C3E-B74A-8B29-D356D6BB69B9}"/>
              </a:ext>
            </a:extLst>
          </p:cNvPr>
          <p:cNvSpPr txBox="1"/>
          <p:nvPr/>
        </p:nvSpPr>
        <p:spPr>
          <a:xfrm>
            <a:off x="6101234" y="111364"/>
            <a:ext cx="2620782" cy="156966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/>
              <a:t>3 dossiers sélectionnés</a:t>
            </a:r>
          </a:p>
          <a:p>
            <a:r>
              <a:rPr lang="fr-FR" sz="1600" dirty="0"/>
              <a:t>par catégorie</a:t>
            </a:r>
          </a:p>
          <a:p>
            <a:r>
              <a:rPr lang="fr-FR" sz="1600" b="1" dirty="0"/>
              <a:t>Posters Congrès AFVAC </a:t>
            </a:r>
          </a:p>
          <a:p>
            <a:r>
              <a:rPr lang="fr-FR" sz="1600" b="1" dirty="0"/>
              <a:t>de Marseille</a:t>
            </a:r>
          </a:p>
          <a:p>
            <a:r>
              <a:rPr lang="fr-FR" sz="1600" dirty="0"/>
              <a:t>(29 </a:t>
            </a:r>
            <a:r>
              <a:rPr lang="fr-FR" sz="1600" dirty="0" err="1"/>
              <a:t>nov</a:t>
            </a:r>
            <a:r>
              <a:rPr lang="fr-FR" sz="1600" dirty="0"/>
              <a:t> au 1 er </a:t>
            </a:r>
            <a:r>
              <a:rPr lang="fr-FR" sz="1600" dirty="0" err="1"/>
              <a:t>déc</a:t>
            </a:r>
            <a:r>
              <a:rPr lang="fr-FR" sz="1600" dirty="0"/>
              <a:t> 2018)</a:t>
            </a:r>
          </a:p>
          <a:p>
            <a:r>
              <a:rPr lang="fr-FR" sz="1600" dirty="0"/>
              <a:t>Espace dédié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EC724BA-5493-8141-A181-D3FD47ACFAA4}"/>
              </a:ext>
            </a:extLst>
          </p:cNvPr>
          <p:cNvSpPr txBox="1"/>
          <p:nvPr/>
        </p:nvSpPr>
        <p:spPr>
          <a:xfrm>
            <a:off x="6774338" y="2708920"/>
            <a:ext cx="2031325" cy="107721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/>
              <a:t>Lauréats :</a:t>
            </a:r>
          </a:p>
          <a:p>
            <a:r>
              <a:rPr lang="fr-FR" sz="1600" dirty="0"/>
              <a:t>1 par catégorie</a:t>
            </a:r>
          </a:p>
          <a:p>
            <a:r>
              <a:rPr lang="fr-FR" sz="1600" b="1" dirty="0"/>
              <a:t>50% jury</a:t>
            </a:r>
          </a:p>
          <a:p>
            <a:r>
              <a:rPr lang="fr-FR" sz="1600" b="1" dirty="0"/>
              <a:t>50% congressistes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BD179FB-28CC-D54F-A951-614B0E4978C5}"/>
              </a:ext>
            </a:extLst>
          </p:cNvPr>
          <p:cNvSpPr txBox="1"/>
          <p:nvPr/>
        </p:nvSpPr>
        <p:spPr>
          <a:xfrm>
            <a:off x="6307413" y="5315724"/>
            <a:ext cx="2653996" cy="156966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/>
              <a:t>Les vainqueurs :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fr-FR" sz="1600" dirty="0"/>
              <a:t>Connus à la fin </a:t>
            </a:r>
          </a:p>
          <a:p>
            <a:r>
              <a:rPr lang="fr-FR" sz="1600" dirty="0"/>
              <a:t>du congrès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fr-FR" sz="1600" dirty="0"/>
              <a:t>Remise officielle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fr-FR" sz="1600" b="1" dirty="0"/>
              <a:t>RESA (</a:t>
            </a:r>
            <a:r>
              <a:rPr lang="fr-FR" sz="1600" b="1" dirty="0" err="1"/>
              <a:t>BioFIT</a:t>
            </a:r>
            <a:r>
              <a:rPr lang="fr-FR" sz="1600" b="1" dirty="0"/>
              <a:t> 2019)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fr-FR" sz="1600" b="1" dirty="0"/>
              <a:t>E-</a:t>
            </a:r>
            <a:r>
              <a:rPr lang="fr-FR" sz="1600" b="1" dirty="0" err="1"/>
              <a:t>Vet</a:t>
            </a:r>
            <a:r>
              <a:rPr lang="fr-FR" sz="1600" b="1" dirty="0"/>
              <a:t> 24/01/2019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2710473-AF5A-774C-A4BA-AD7180DC3400}"/>
              </a:ext>
            </a:extLst>
          </p:cNvPr>
          <p:cNvSpPr txBox="1"/>
          <p:nvPr/>
        </p:nvSpPr>
        <p:spPr>
          <a:xfrm>
            <a:off x="7247113" y="1908121"/>
            <a:ext cx="1563248" cy="58477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b="1" dirty="0"/>
              <a:t>Vote </a:t>
            </a:r>
          </a:p>
          <a:p>
            <a:r>
              <a:rPr lang="fr-FR" sz="1600" b="1" dirty="0"/>
              <a:t>congressistes</a:t>
            </a:r>
          </a:p>
        </p:txBody>
      </p:sp>
      <p:graphicFrame>
        <p:nvGraphicFramePr>
          <p:cNvPr id="32" name="Diagramme 31">
            <a:extLst>
              <a:ext uri="{FF2B5EF4-FFF2-40B4-BE49-F238E27FC236}">
                <a16:creationId xmlns:a16="http://schemas.microsoft.com/office/drawing/2014/main" id="{040DDD65-C7E8-D340-90B9-2DE49834FF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3291886"/>
              </p:ext>
            </p:extLst>
          </p:nvPr>
        </p:nvGraphicFramePr>
        <p:xfrm>
          <a:off x="1231900" y="857250"/>
          <a:ext cx="6883400" cy="5041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44BC522F-E0FF-3641-967A-5790E7EF926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858" t="13051" r="19198" b="33124"/>
          <a:stretch/>
        </p:blipFill>
        <p:spPr>
          <a:xfrm>
            <a:off x="1139939" y="155779"/>
            <a:ext cx="1063911" cy="44217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F8462A4-572B-7D45-A8BD-59982CD8B2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114" y="18494"/>
            <a:ext cx="741723" cy="74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5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57571"/>
          </a:xfrm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fr-FR" altLang="fr-FR" dirty="0">
                <a:latin typeface="Arial" charset="0"/>
                <a:ea typeface="ＭＳ Ｐゴシック" pitchFamily="34" charset="-128"/>
                <a:cs typeface="Arial" charset="0"/>
              </a:rPr>
              <a:t>L’AFVAC  </a:t>
            </a:r>
            <a:r>
              <a:rPr lang="fr-FR" altLang="fr-FR" sz="2000" i="1" dirty="0">
                <a:latin typeface="Arial" charset="0"/>
                <a:ea typeface="ＭＳ Ｐゴシック" pitchFamily="34" charset="-128"/>
                <a:cs typeface="Arial" charset="0"/>
              </a:rPr>
              <a:t>(association française des vétérinaires pour                                  							animaux de compagnie )</a:t>
            </a:r>
          </a:p>
        </p:txBody>
      </p:sp>
      <p:sp>
        <p:nvSpPr>
          <p:cNvPr id="4099" name="Espace réservé du contenu 2"/>
          <p:cNvSpPr txBox="1">
            <a:spLocks/>
          </p:cNvSpPr>
          <p:nvPr/>
        </p:nvSpPr>
        <p:spPr bwMode="auto">
          <a:xfrm>
            <a:off x="107504" y="1751145"/>
            <a:ext cx="8928992" cy="633685"/>
          </a:xfrm>
          <a:prstGeom prst="rect">
            <a:avLst/>
          </a:prstGeom>
          <a:noFill/>
          <a:ln w="2857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9AC019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9AC019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AC019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AC019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AC019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marL="0" indent="0">
              <a:buNone/>
            </a:pPr>
            <a:r>
              <a:rPr lang="fr-FR" altLang="fr-FR" sz="1800" dirty="0"/>
              <a:t>Depuis plus de 60 ans, une OVT dédiée à la formation continue des vétérinaires « animaux de compagnie » et à tous les dossiers techniques qui les concernent</a:t>
            </a:r>
          </a:p>
        </p:txBody>
      </p:sp>
      <p:pic>
        <p:nvPicPr>
          <p:cNvPr id="6" name="Image 5" descr="http://www.afvac.com/img/upload/0/0/7/3859_page_groupe_etude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" t="24245" r="6350" b="36050"/>
          <a:stretch/>
        </p:blipFill>
        <p:spPr bwMode="auto">
          <a:xfrm>
            <a:off x="146502" y="4928594"/>
            <a:ext cx="1789806" cy="194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http://www.afvac.com/img/upload/0/0/7/3860_page_sections_regionales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r="10026" b="39534"/>
          <a:stretch/>
        </p:blipFill>
        <p:spPr bwMode="auto">
          <a:xfrm>
            <a:off x="83133" y="2575645"/>
            <a:ext cx="2164076" cy="20161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 rot="19615594">
            <a:off x="41763" y="5734148"/>
            <a:ext cx="1939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19 groupes d’étude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2CDF6CE-2664-8044-A1F2-E1C4BE2A27FA}"/>
              </a:ext>
            </a:extLst>
          </p:cNvPr>
          <p:cNvGrpSpPr/>
          <p:nvPr/>
        </p:nvGrpSpPr>
        <p:grpSpPr>
          <a:xfrm>
            <a:off x="5791045" y="4874903"/>
            <a:ext cx="3280386" cy="1993315"/>
            <a:chOff x="5791045" y="4874903"/>
            <a:chExt cx="3280386" cy="1993315"/>
          </a:xfrm>
        </p:grpSpPr>
        <p:grpSp>
          <p:nvGrpSpPr>
            <p:cNvPr id="9" name="Groupe 8"/>
            <p:cNvGrpSpPr/>
            <p:nvPr/>
          </p:nvGrpSpPr>
          <p:grpSpPr>
            <a:xfrm>
              <a:off x="5791045" y="4874903"/>
              <a:ext cx="3280386" cy="1993315"/>
              <a:chOff x="6022246" y="4857399"/>
              <a:chExt cx="3280386" cy="1993315"/>
            </a:xfrm>
          </p:grpSpPr>
          <p:sp>
            <p:nvSpPr>
              <p:cNvPr id="18" name="ZoneTexte 17"/>
              <p:cNvSpPr txBox="1"/>
              <p:nvPr/>
            </p:nvSpPr>
            <p:spPr>
              <a:xfrm>
                <a:off x="6022246" y="4857399"/>
                <a:ext cx="293061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/>
                  <a:t>Un prolongement international</a:t>
                </a:r>
              </a:p>
            </p:txBody>
          </p:sp>
          <p:pic>
            <p:nvPicPr>
              <p:cNvPr id="8204" name="Picture 12" descr="http://ivsa.org/wp-content/uploads/2013/12/WSAVA-logo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14875" y="5465576"/>
                <a:ext cx="1227300" cy="4203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6" name="Picture 14" descr="https://fbcdn-sphotos-e-a.akamaihd.net/hphotos-ak-ash3/t31.0-8/c0.175.851.315/p851x315/741147_456023671127161_1179633983_o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70444" y="5885920"/>
                <a:ext cx="1832188" cy="9647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8" name="Picture 16" descr="http://www.fafvac.org/attachments/Logo/fafvac.gif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62045" y="5684513"/>
                <a:ext cx="1187296" cy="10527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14761" y="5132164"/>
              <a:ext cx="1409700" cy="67310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938962" y="5774197"/>
            <a:ext cx="3754696" cy="964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2073494" y="5577620"/>
            <a:ext cx="3312125" cy="1077218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/>
              <a:t>Et de très nombreux</a:t>
            </a:r>
          </a:p>
          <a:p>
            <a:r>
              <a:rPr lang="fr-FR" sz="1600" dirty="0"/>
              <a:t>congrès régionaux, journées,</a:t>
            </a:r>
          </a:p>
          <a:p>
            <a:r>
              <a:rPr lang="fr-FR" sz="1600" dirty="0"/>
              <a:t>soirées, cours modulaires…</a:t>
            </a:r>
          </a:p>
          <a:p>
            <a:r>
              <a:rPr lang="fr-FR" sz="1600" dirty="0"/>
              <a:t>Plus de 6000 vétos formés par an.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283EF9A-4609-404F-92EA-20B501108BEA}"/>
              </a:ext>
            </a:extLst>
          </p:cNvPr>
          <p:cNvGrpSpPr/>
          <p:nvPr/>
        </p:nvGrpSpPr>
        <p:grpSpPr>
          <a:xfrm>
            <a:off x="5136594" y="2454687"/>
            <a:ext cx="3672575" cy="2328553"/>
            <a:chOff x="5136594" y="2454687"/>
            <a:chExt cx="3672575" cy="2328553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C80AD7A6-9D30-314E-AE76-01C36DFC5CBA}"/>
                </a:ext>
              </a:extLst>
            </p:cNvPr>
            <p:cNvGrpSpPr/>
            <p:nvPr/>
          </p:nvGrpSpPr>
          <p:grpSpPr>
            <a:xfrm>
              <a:off x="5136594" y="2454687"/>
              <a:ext cx="3610618" cy="2328553"/>
              <a:chOff x="5136594" y="2454687"/>
              <a:chExt cx="3610618" cy="2328553"/>
            </a:xfrm>
          </p:grpSpPr>
          <p:grpSp>
            <p:nvGrpSpPr>
              <p:cNvPr id="4" name="Groupe 3"/>
              <p:cNvGrpSpPr/>
              <p:nvPr/>
            </p:nvGrpSpPr>
            <p:grpSpPr>
              <a:xfrm>
                <a:off x="6100334" y="2454687"/>
                <a:ext cx="2646878" cy="2328553"/>
                <a:chOff x="6074777" y="2523647"/>
                <a:chExt cx="2646878" cy="2328553"/>
              </a:xfrm>
            </p:grpSpPr>
            <p:pic>
              <p:nvPicPr>
                <p:cNvPr id="8200" name="Picture 8" descr="http://www.afvac.com/img/upload/0/0/1/886_Pvet_Janvier%2011.jpg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56502" y="2523647"/>
                  <a:ext cx="1047770" cy="15851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" name="ZoneTexte 1"/>
                <p:cNvSpPr txBox="1"/>
                <p:nvPr/>
              </p:nvSpPr>
              <p:spPr>
                <a:xfrm>
                  <a:off x="6074777" y="4267425"/>
                  <a:ext cx="2646878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dirty="0"/>
                    <a:t>Des revues d’informations </a:t>
                  </a:r>
                </a:p>
                <a:p>
                  <a:r>
                    <a:rPr lang="fr-FR" sz="1600" dirty="0"/>
                    <a:t>scientifiques  et techniques</a:t>
                  </a:r>
                </a:p>
              </p:txBody>
            </p:sp>
          </p:grpSp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C1500D10-7368-0545-9FC6-F2B5AC6354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36594" y="2568156"/>
                <a:ext cx="1088159" cy="1447252"/>
              </a:xfrm>
              <a:prstGeom prst="rect">
                <a:avLst/>
              </a:prstGeom>
            </p:spPr>
          </p:pic>
        </p:grp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13152E7-484A-874A-9934-0308E3CAF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47755" y="2652744"/>
              <a:ext cx="961414" cy="1373761"/>
            </a:xfrm>
            <a:prstGeom prst="rect">
              <a:avLst/>
            </a:prstGeom>
          </p:spPr>
        </p:pic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0544BFF-F404-E947-B0D0-FF1A4594AB9B}"/>
              </a:ext>
            </a:extLst>
          </p:cNvPr>
          <p:cNvGrpSpPr/>
          <p:nvPr/>
        </p:nvGrpSpPr>
        <p:grpSpPr>
          <a:xfrm>
            <a:off x="2851912" y="2564107"/>
            <a:ext cx="1858201" cy="2839307"/>
            <a:chOff x="2851912" y="2564107"/>
            <a:chExt cx="1858201" cy="2839307"/>
          </a:xfrm>
        </p:grpSpPr>
        <p:sp>
          <p:nvSpPr>
            <p:cNvPr id="16" name="ZoneTexte 15"/>
            <p:cNvSpPr txBox="1"/>
            <p:nvPr/>
          </p:nvSpPr>
          <p:spPr>
            <a:xfrm>
              <a:off x="2851912" y="4572417"/>
              <a:ext cx="185820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Un évènement </a:t>
              </a:r>
            </a:p>
            <a:p>
              <a:r>
                <a:rPr lang="fr-FR" sz="1600" dirty="0"/>
                <a:t>    national</a:t>
              </a:r>
            </a:p>
            <a:p>
              <a:r>
                <a:rPr lang="fr-FR" sz="1600"/>
                <a:t>Vétérinaire et ASV</a:t>
              </a:r>
              <a:endParaRPr lang="fr-FR" sz="1600" dirty="0"/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1C0B36DF-C2B8-0249-B016-A0C7B7D15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74381" y="2564107"/>
              <a:ext cx="1553603" cy="1831097"/>
            </a:xfrm>
            <a:prstGeom prst="rect">
              <a:avLst/>
            </a:prstGeom>
          </p:spPr>
        </p:pic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4182C209-FB18-3F4B-8BF7-76ABB88365B0}"/>
              </a:ext>
            </a:extLst>
          </p:cNvPr>
          <p:cNvSpPr txBox="1"/>
          <p:nvPr/>
        </p:nvSpPr>
        <p:spPr>
          <a:xfrm>
            <a:off x="8558213" y="52720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382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question très pertinente !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Elle est au cœur de nos préoccupations</a:t>
            </a:r>
          </a:p>
          <a:p>
            <a:pPr lvl="1"/>
            <a:r>
              <a:rPr lang="fr-FR" dirty="0"/>
              <a:t>Et nous avons des attentes précises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3573016"/>
            <a:ext cx="2022051" cy="2016224"/>
          </a:xfrm>
          <a:prstGeom prst="rect">
            <a:avLst/>
          </a:prstGeom>
        </p:spPr>
      </p:pic>
      <p:pic>
        <p:nvPicPr>
          <p:cNvPr id="5" name="Image 17" descr="logo.jpg">
            <a:extLst>
              <a:ext uri="{FF2B5EF4-FFF2-40B4-BE49-F238E27FC236}">
                <a16:creationId xmlns:a16="http://schemas.microsoft.com/office/drawing/2014/main" id="{5069907A-780D-3C4F-B127-95CDFF76EB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896" y="3202682"/>
            <a:ext cx="1872208" cy="194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5777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BEA : un train à ne pas manquer…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04E5D22-F8C8-EC48-868E-BCCF125DE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8800"/>
            <a:ext cx="9144000" cy="3841681"/>
          </a:xfrm>
          <a:prstGeom prst="rect">
            <a:avLst/>
          </a:prstGeom>
        </p:spPr>
      </p:pic>
      <p:pic>
        <p:nvPicPr>
          <p:cNvPr id="6" name="Image 17" descr="logo.jpg">
            <a:extLst>
              <a:ext uri="{FF2B5EF4-FFF2-40B4-BE49-F238E27FC236}">
                <a16:creationId xmlns:a16="http://schemas.microsoft.com/office/drawing/2014/main" id="{A3D9638A-DAEA-4346-B59D-DAEB53F593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808" y="2852936"/>
            <a:ext cx="937198" cy="972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A470B88-F5C1-6140-8E87-69EFC60AAEC2}"/>
              </a:ext>
            </a:extLst>
          </p:cNvPr>
          <p:cNvSpPr txBox="1"/>
          <p:nvPr/>
        </p:nvSpPr>
        <p:spPr>
          <a:xfrm>
            <a:off x="4355988" y="2391271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</a:rPr>
              <a:t>BIEN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42577BD-6F39-5646-A54C-BA1F8BF6E7AB}"/>
              </a:ext>
            </a:extLst>
          </p:cNvPr>
          <p:cNvSpPr txBox="1"/>
          <p:nvPr/>
        </p:nvSpPr>
        <p:spPr>
          <a:xfrm>
            <a:off x="5004048" y="280310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</a:rPr>
              <a:t>ÊTRE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5FB86EB-59E1-7E4B-B44B-77E703DF68BE}"/>
              </a:ext>
            </a:extLst>
          </p:cNvPr>
          <p:cNvSpPr txBox="1"/>
          <p:nvPr/>
        </p:nvSpPr>
        <p:spPr>
          <a:xfrm>
            <a:off x="5780732" y="3177950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</a:rPr>
              <a:t>ANIMAL</a:t>
            </a:r>
          </a:p>
        </p:txBody>
      </p:sp>
    </p:spTree>
    <p:extLst>
      <p:ext uri="{BB962C8B-B14F-4D97-AF65-F5344CB8AC3E}">
        <p14:creationId xmlns:p14="http://schemas.microsoft.com/office/powerpoint/2010/main" val="2097367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… que l’AFVAC a déjà pris.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2600471C-B914-6548-B104-B1D7948A09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6936" y="1772816"/>
            <a:ext cx="7290127" cy="4073672"/>
          </a:xfrm>
          <a:prstGeom prst="rect">
            <a:avLst/>
          </a:prstGeom>
        </p:spPr>
      </p:pic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id="{9C7DAA58-74E2-A246-90B4-92936D419CD5}"/>
              </a:ext>
            </a:extLst>
          </p:cNvPr>
          <p:cNvSpPr/>
          <p:nvPr/>
        </p:nvSpPr>
        <p:spPr>
          <a:xfrm rot="3179982">
            <a:off x="588441" y="4503295"/>
            <a:ext cx="676989" cy="3020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vers la droite 4">
            <a:extLst>
              <a:ext uri="{FF2B5EF4-FFF2-40B4-BE49-F238E27FC236}">
                <a16:creationId xmlns:a16="http://schemas.microsoft.com/office/drawing/2014/main" id="{028975C9-109D-C44D-83C4-970A0A059EBD}"/>
              </a:ext>
            </a:extLst>
          </p:cNvPr>
          <p:cNvSpPr/>
          <p:nvPr/>
        </p:nvSpPr>
        <p:spPr>
          <a:xfrm rot="8522170">
            <a:off x="7366140" y="3327694"/>
            <a:ext cx="676989" cy="3020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2D4CD20D-4543-A540-836D-7A2444D0AF84}"/>
              </a:ext>
            </a:extLst>
          </p:cNvPr>
          <p:cNvSpPr/>
          <p:nvPr/>
        </p:nvSpPr>
        <p:spPr>
          <a:xfrm rot="8925880">
            <a:off x="7690462" y="4705507"/>
            <a:ext cx="676989" cy="3020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9087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Constats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dirty="0"/>
              <a:t>Les animaux de compagnie ne sont pas au centre des préoccupations en matière de bien-être</a:t>
            </a:r>
          </a:p>
          <a:p>
            <a:r>
              <a:rPr lang="fr-FR" sz="2800" dirty="0"/>
              <a:t>Le vétérinaire n’est pas un interlocuteur naturel pour les instances et encore moins pour ce qui concerne les animaux de compagnie</a:t>
            </a:r>
          </a:p>
          <a:p>
            <a:r>
              <a:rPr lang="fr-FR" sz="2800" dirty="0"/>
              <a:t>Son savoir-faire et son engagement ont besoin d’être diffusés pour être connus</a:t>
            </a:r>
          </a:p>
        </p:txBody>
      </p:sp>
    </p:spTree>
    <p:extLst>
      <p:ext uri="{BB962C8B-B14F-4D97-AF65-F5344CB8AC3E}">
        <p14:creationId xmlns:p14="http://schemas.microsoft.com/office/powerpoint/2010/main" val="3843509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Projections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dirty="0"/>
              <a:t>Le bien-être des animaux de compagnie est déjà un sujet de société</a:t>
            </a:r>
          </a:p>
          <a:p>
            <a:r>
              <a:rPr lang="fr-FR" sz="2800" dirty="0"/>
              <a:t>Le vétérinaire praticien doit faire valoir son expertise</a:t>
            </a:r>
          </a:p>
          <a:p>
            <a:r>
              <a:rPr lang="fr-FR" sz="2800" dirty="0"/>
              <a:t>Il aura du mal à le faire seul</a:t>
            </a:r>
          </a:p>
        </p:txBody>
      </p:sp>
    </p:spTree>
    <p:extLst>
      <p:ext uri="{BB962C8B-B14F-4D97-AF65-F5344CB8AC3E}">
        <p14:creationId xmlns:p14="http://schemas.microsoft.com/office/powerpoint/2010/main" val="3497757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Expertise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889053"/>
            <a:ext cx="8229600" cy="1008112"/>
          </a:xfrm>
        </p:spPr>
        <p:txBody>
          <a:bodyPr/>
          <a:lstStyle/>
          <a:p>
            <a:r>
              <a:rPr lang="fr-FR" sz="2800" dirty="0"/>
              <a:t>Accompagner les différents modes de vie</a:t>
            </a:r>
          </a:p>
          <a:p>
            <a:pPr lvl="1"/>
            <a:r>
              <a:rPr lang="fr-FR" sz="2400" i="1" dirty="0"/>
              <a:t>En étant une sentinelle du bien-être sans être un juge</a:t>
            </a:r>
          </a:p>
          <a:p>
            <a:pPr lvl="1"/>
            <a:endParaRPr lang="fr-FR" sz="2400" i="1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ED4534B-E5CD-D240-8DC1-A8FEAC08AF49}"/>
              </a:ext>
            </a:extLst>
          </p:cNvPr>
          <p:cNvSpPr txBox="1">
            <a:spLocks/>
          </p:cNvSpPr>
          <p:nvPr/>
        </p:nvSpPr>
        <p:spPr bwMode="auto">
          <a:xfrm>
            <a:off x="251520" y="2839558"/>
            <a:ext cx="8229600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/>
              <a:t>Evaluer l’équilibre comportemental</a:t>
            </a:r>
          </a:p>
          <a:p>
            <a:pPr lvl="1"/>
            <a:r>
              <a:rPr lang="fr-FR" sz="2400" i="1" dirty="0"/>
              <a:t>Avec des outils simples et validés (connectés ?)</a:t>
            </a:r>
          </a:p>
          <a:p>
            <a:pPr lvl="1"/>
            <a:endParaRPr lang="fr-FR" sz="2400" i="1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BB6BA854-E48F-0F48-9DF6-8FAE2B62B628}"/>
              </a:ext>
            </a:extLst>
          </p:cNvPr>
          <p:cNvSpPr txBox="1">
            <a:spLocks/>
          </p:cNvSpPr>
          <p:nvPr/>
        </p:nvSpPr>
        <p:spPr bwMode="auto">
          <a:xfrm>
            <a:off x="251520" y="3816624"/>
            <a:ext cx="8229600" cy="106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/>
              <a:t>Prévenir les situations à risques</a:t>
            </a:r>
          </a:p>
          <a:p>
            <a:pPr lvl="1"/>
            <a:r>
              <a:rPr lang="fr-FR" sz="2400" i="1" dirty="0"/>
              <a:t>En informant, éduquant et prescrivant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0D90AEDE-CF38-BB49-8DE6-DCE822C294A1}"/>
              </a:ext>
            </a:extLst>
          </p:cNvPr>
          <p:cNvSpPr txBox="1">
            <a:spLocks/>
          </p:cNvSpPr>
          <p:nvPr/>
        </p:nvSpPr>
        <p:spPr bwMode="auto">
          <a:xfrm>
            <a:off x="251520" y="4797152"/>
            <a:ext cx="8229600" cy="146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AC019"/>
              </a:buClr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pitchFamily="48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/>
              <a:t>Traiter les situations pathologiques</a:t>
            </a:r>
          </a:p>
          <a:p>
            <a:pPr lvl="1"/>
            <a:r>
              <a:rPr lang="fr-FR" sz="2400" i="1" dirty="0"/>
              <a:t>Avec des molécules approuvées et sûres</a:t>
            </a:r>
          </a:p>
          <a:p>
            <a:pPr lvl="1"/>
            <a:endParaRPr lang="fr-FR" sz="2400" dirty="0"/>
          </a:p>
          <a:p>
            <a:pPr lvl="1"/>
            <a:endParaRPr lang="fr-FR" sz="2400" i="1" dirty="0"/>
          </a:p>
        </p:txBody>
      </p:sp>
    </p:spTree>
    <p:extLst>
      <p:ext uri="{BB962C8B-B14F-4D97-AF65-F5344CB8AC3E}">
        <p14:creationId xmlns:p14="http://schemas.microsoft.com/office/powerpoint/2010/main" val="3592491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Quelles sont nos attentes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fr-FR" sz="2400" i="1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10EE109-616E-4544-AC03-420BF7B0F176}"/>
              </a:ext>
            </a:extLst>
          </p:cNvPr>
          <p:cNvGrpSpPr/>
          <p:nvPr/>
        </p:nvGrpSpPr>
        <p:grpSpPr>
          <a:xfrm>
            <a:off x="683568" y="2919673"/>
            <a:ext cx="2376264" cy="2232248"/>
            <a:chOff x="719572" y="2564904"/>
            <a:chExt cx="2376264" cy="2232248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505EA1E4-FE88-794A-A33A-F8C7A2B78434}"/>
                </a:ext>
              </a:extLst>
            </p:cNvPr>
            <p:cNvSpPr/>
            <p:nvPr/>
          </p:nvSpPr>
          <p:spPr>
            <a:xfrm>
              <a:off x="827584" y="2564904"/>
              <a:ext cx="2160240" cy="22322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 dirty="0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B304556-8D6A-4646-9E65-92C3C9C740DC}"/>
                </a:ext>
              </a:extLst>
            </p:cNvPr>
            <p:cNvSpPr txBox="1"/>
            <p:nvPr/>
          </p:nvSpPr>
          <p:spPr>
            <a:xfrm>
              <a:off x="719572" y="3512577"/>
              <a:ext cx="23762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/>
                <a:t>INNOVATION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22ADE64-2FCD-B843-A74B-6241F3B773B4}"/>
              </a:ext>
            </a:extLst>
          </p:cNvPr>
          <p:cNvGrpSpPr/>
          <p:nvPr/>
        </p:nvGrpSpPr>
        <p:grpSpPr>
          <a:xfrm>
            <a:off x="6448029" y="2919673"/>
            <a:ext cx="2376264" cy="2232248"/>
            <a:chOff x="3713076" y="2492896"/>
            <a:chExt cx="2376264" cy="2232248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19331DD8-2E86-9346-BCE7-93C29B7E3589}"/>
                </a:ext>
              </a:extLst>
            </p:cNvPr>
            <p:cNvSpPr/>
            <p:nvPr/>
          </p:nvSpPr>
          <p:spPr>
            <a:xfrm>
              <a:off x="3821088" y="2492896"/>
              <a:ext cx="2160240" cy="2232248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D9178A1-1566-414D-BA1C-BC2E29DF795D}"/>
                </a:ext>
              </a:extLst>
            </p:cNvPr>
            <p:cNvSpPr txBox="1"/>
            <p:nvPr/>
          </p:nvSpPr>
          <p:spPr>
            <a:xfrm>
              <a:off x="3713076" y="3470116"/>
              <a:ext cx="23762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/>
                <a:t>SOUTIEN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959F942-89E3-7E4E-B946-8CEF97FE914B}"/>
              </a:ext>
            </a:extLst>
          </p:cNvPr>
          <p:cNvGrpSpPr/>
          <p:nvPr/>
        </p:nvGrpSpPr>
        <p:grpSpPr>
          <a:xfrm>
            <a:off x="3120923" y="2401316"/>
            <a:ext cx="3435437" cy="3090385"/>
            <a:chOff x="6418548" y="2348880"/>
            <a:chExt cx="2376264" cy="2232248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BCA4990B-0FB3-A343-8A46-FA558B932170}"/>
                </a:ext>
              </a:extLst>
            </p:cNvPr>
            <p:cNvSpPr/>
            <p:nvPr/>
          </p:nvSpPr>
          <p:spPr>
            <a:xfrm>
              <a:off x="6526560" y="2348880"/>
              <a:ext cx="2160240" cy="2232248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5F5403E6-07AB-7E4E-B893-8D62AD63E1B7}"/>
                </a:ext>
              </a:extLst>
            </p:cNvPr>
            <p:cNvSpPr txBox="1"/>
            <p:nvPr/>
          </p:nvSpPr>
          <p:spPr>
            <a:xfrm>
              <a:off x="6418548" y="3429000"/>
              <a:ext cx="2376264" cy="377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/>
                <a:t>COMMUNICATION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477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theme/theme1.xml><?xml version="1.0" encoding="utf-8"?>
<a:theme xmlns:a="http://schemas.openxmlformats.org/drawingml/2006/main" name="Thème Office">
  <a:themeElements>
    <a:clrScheme name="AFVAC">
      <a:dk1>
        <a:sysClr val="windowText" lastClr="000000"/>
      </a:dk1>
      <a:lt1>
        <a:sysClr val="window" lastClr="FFFFFF"/>
      </a:lt1>
      <a:dk2>
        <a:srgbClr val="005291"/>
      </a:dk2>
      <a:lt2>
        <a:srgbClr val="FFFFFF"/>
      </a:lt2>
      <a:accent1>
        <a:srgbClr val="568EBE"/>
      </a:accent1>
      <a:accent2>
        <a:srgbClr val="BCDBF1"/>
      </a:accent2>
      <a:accent3>
        <a:srgbClr val="EE7B15"/>
      </a:accent3>
      <a:accent4>
        <a:srgbClr val="A71444"/>
      </a:accent4>
      <a:accent5>
        <a:srgbClr val="9AC019"/>
      </a:accent5>
      <a:accent6>
        <a:srgbClr val="0091A5"/>
      </a:accent6>
      <a:hlink>
        <a:srgbClr val="E2DE28"/>
      </a:hlink>
      <a:folHlink>
        <a:srgbClr val="9C2884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Aspect.thmx</Template>
  <TotalTime>5905</TotalTime>
  <Words>544</Words>
  <Application>Microsoft Office PowerPoint</Application>
  <PresentationFormat>Affichage à l'écran (4:3)</PresentationFormat>
  <Paragraphs>116</Paragraphs>
  <Slides>15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ＭＳ Ｐゴシック</vt:lpstr>
      <vt:lpstr>Arial</vt:lpstr>
      <vt:lpstr>Calibri</vt:lpstr>
      <vt:lpstr>Neuropolitical</vt:lpstr>
      <vt:lpstr>Wingdings</vt:lpstr>
      <vt:lpstr>Thème Office</vt:lpstr>
      <vt:lpstr>Comment l’industrie vétérinaire peut-elle contribuer  au bien-être animal ?</vt:lpstr>
      <vt:lpstr>L’AFVAC  (association française des vétérinaires pour                                         animaux de compagnie )</vt:lpstr>
      <vt:lpstr>Une question très pertinente !</vt:lpstr>
      <vt:lpstr>BEA : un train à ne pas manquer…</vt:lpstr>
      <vt:lpstr>… que l’AFVAC a déjà pris.</vt:lpstr>
      <vt:lpstr>Constats</vt:lpstr>
      <vt:lpstr>Projections</vt:lpstr>
      <vt:lpstr>Expertise</vt:lpstr>
      <vt:lpstr>Quelles sont nos attentes ?</vt:lpstr>
      <vt:lpstr>Innovation</vt:lpstr>
      <vt:lpstr>Soutien</vt:lpstr>
      <vt:lpstr>Communication</vt:lpstr>
      <vt:lpstr>Présentation PowerPoint</vt:lpstr>
      <vt:lpstr>Présentation PowerPoint</vt:lpstr>
      <vt:lpstr>Présentation PowerPoint</vt:lpstr>
    </vt:vector>
  </TitlesOfParts>
  <Manager/>
  <Company>Agence de publicité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subject/>
  <dc:creator>elodie dini</dc:creator>
  <cp:keywords/>
  <dc:description/>
  <cp:lastModifiedBy>Accueil</cp:lastModifiedBy>
  <cp:revision>147</cp:revision>
  <cp:lastPrinted>2015-12-16T11:53:18Z</cp:lastPrinted>
  <dcterms:created xsi:type="dcterms:W3CDTF">2010-10-19T07:56:27Z</dcterms:created>
  <dcterms:modified xsi:type="dcterms:W3CDTF">2018-07-03T09:24:59Z</dcterms:modified>
  <cp:category/>
</cp:coreProperties>
</file>