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7" r:id="rId2"/>
    <p:sldId id="491" r:id="rId3"/>
    <p:sldId id="459" r:id="rId4"/>
    <p:sldId id="476" r:id="rId5"/>
    <p:sldId id="496" r:id="rId6"/>
    <p:sldId id="460" r:id="rId7"/>
    <p:sldId id="493" r:id="rId8"/>
    <p:sldId id="494" r:id="rId9"/>
    <p:sldId id="461" r:id="rId10"/>
    <p:sldId id="495" r:id="rId11"/>
    <p:sldId id="462" r:id="rId12"/>
    <p:sldId id="490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3E3"/>
    <a:srgbClr val="D7E1E1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D3A1B-21BE-45BF-9C16-8E72281A1AB6}" v="342" dt="2024-12-11T14:55:17.094"/>
    <p1510:client id="{83180072-7889-48E8-8B19-A35EEDD991C3}" v="28" dt="2024-12-12T09:57:33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52" autoAdjust="0"/>
    <p:restoredTop sz="87320" autoAdjust="0"/>
  </p:normalViewPr>
  <p:slideViewPr>
    <p:cSldViewPr snapToGrid="0">
      <p:cViewPr varScale="1">
        <p:scale>
          <a:sx n="104" d="100"/>
          <a:sy n="104" d="100"/>
        </p:scale>
        <p:origin x="12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CB3DA88-99AE-8D84-2B44-CD9FCEB01B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7D5F95-1789-1441-817B-634DB2BC03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D8ABE-DB8F-4A29-9ABF-82980DAE5722}" type="datetimeFigureOut">
              <a:rPr lang="fr-BE" smtClean="0"/>
              <a:t>16-12-24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38378E-34F9-4A63-EE27-691271823E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BE1820-32C5-BA33-4622-E36387B78A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2A09A-223C-40AC-82CD-66E6F68A2BE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7361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30824-E8E2-4B3C-9549-9EE6F2128249}" type="datetimeFigureOut">
              <a:rPr lang="fr-BE" smtClean="0"/>
              <a:t>16-12-24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20662-A171-4151-A7C6-982DE72DC06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068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8601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20662-A171-4151-A7C6-982DE72DC067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326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20662-A171-4151-A7C6-982DE72DC067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461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20662-A171-4151-A7C6-982DE72DC067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7926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20662-A171-4151-A7C6-982DE72DC067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880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20662-A171-4151-A7C6-982DE72DC067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841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708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7460" y="665825"/>
            <a:ext cx="10515600" cy="101484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676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6F4E0B6-E71C-49F7-9FE7-01144D3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A28C-FD7F-49F7-BF8E-98E614A22C1B}" type="datetimeFigureOut">
              <a:rPr lang="fr-BE" smtClean="0"/>
              <a:t>16-12-24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351F2D-F747-4ECD-BFBB-46FE4E70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C0C693-A3C8-4A28-9BAE-47B363D2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55CF-8ECC-4D33-9076-A79024699D7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816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9869" y="6169285"/>
            <a:ext cx="750964" cy="36423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301989" y="0"/>
            <a:ext cx="9236" cy="685800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 userDrawn="1"/>
        </p:nvSpPr>
        <p:spPr>
          <a:xfrm rot="16200000">
            <a:off x="-1935877" y="1938781"/>
            <a:ext cx="4154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Prix de recherche </a:t>
            </a:r>
            <a:r>
              <a:rPr lang="fr-BE" sz="1200" baseline="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Ecoantibio</a:t>
            </a:r>
            <a:r>
              <a:rPr lang="fr-BE" sz="120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2024 - COPIL RFSA - </a:t>
            </a:r>
            <a:r>
              <a: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THIRY Damien</a:t>
            </a:r>
            <a:endParaRPr lang="fr-BE" sz="1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6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damien.thiry@uliege.be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3B6C646-066C-3F72-0596-958041933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9031" r="25051"/>
          <a:stretch/>
        </p:blipFill>
        <p:spPr>
          <a:xfrm rot="5400000">
            <a:off x="2666999" y="-2667000"/>
            <a:ext cx="6858000" cy="1219200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9405" y="1855420"/>
            <a:ext cx="11451772" cy="3084570"/>
          </a:xfrm>
        </p:spPr>
        <p:txBody>
          <a:bodyPr>
            <a:noAutofit/>
          </a:bodyPr>
          <a:lstStyle/>
          <a:p>
            <a:pPr algn="ctr"/>
            <a:r>
              <a:rPr lang="fr-BE" sz="36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phages dans la lutte contre les </a:t>
            </a:r>
            <a:r>
              <a:rPr lang="fr-BE" sz="3600" b="1" i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 dans </a:t>
            </a:r>
            <a:br>
              <a:rPr lang="fr-BE" sz="3600" b="1" i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3600" b="1" i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BE" sz="36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 de la diarrhée au sevrage chez le porc</a:t>
            </a:r>
            <a:br>
              <a:rPr lang="fr-BE" sz="36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BE" sz="36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8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Prix </a:t>
            </a:r>
            <a:r>
              <a:rPr lang="fr-BE" sz="28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Ecoantibio</a:t>
            </a:r>
            <a:r>
              <a:rPr lang="fr-BE" sz="28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– COPIL RFSA</a:t>
            </a:r>
            <a:endParaRPr lang="fr-BE" sz="3600" b="1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6750"/>
            <a:ext cx="4064830" cy="10437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9405" y="5357811"/>
            <a:ext cx="5680741" cy="132343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 Damien THIRY, DVM, PhD, </a:t>
            </a:r>
            <a:r>
              <a:rPr kumimoji="0" lang="fr-B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Dipl</a:t>
            </a: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ECVM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Bactériologie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vétérinaire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Maladies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bactériennes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FARAH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Faculté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Médecine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vétérinaire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Université de Liège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damien.thiry@uliege.be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fr-BE" sz="1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84769E-81BA-F891-4E37-3DD4A0772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640" y="76203"/>
            <a:ext cx="2433789" cy="11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6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2B9999-41BC-0D7D-8608-A0BD7459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55CF-8ECC-4D33-9076-A79024699D73}" type="slidenum">
              <a:rPr lang="fr-BE" smtClean="0"/>
              <a:t>10</a:t>
            </a:fld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505D67-231C-C696-5659-8BAD7735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35" y="1653750"/>
            <a:ext cx="9082365" cy="35505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E43BFD-BC5F-D830-BB5D-3DC689900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48" t="69841" r="41178" b="12777"/>
          <a:stretch/>
        </p:blipFill>
        <p:spPr>
          <a:xfrm>
            <a:off x="9409312" y="578283"/>
            <a:ext cx="1571388" cy="15066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96DA6E-0609-12FF-F8AD-F80592178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29" t="904" r="16933" b="83023"/>
          <a:stretch/>
        </p:blipFill>
        <p:spPr>
          <a:xfrm>
            <a:off x="2386361" y="5038106"/>
            <a:ext cx="1617589" cy="1797428"/>
          </a:xfrm>
          <a:prstGeom prst="rect">
            <a:avLst/>
          </a:prstGeom>
        </p:spPr>
      </p:pic>
      <p:graphicFrame>
        <p:nvGraphicFramePr>
          <p:cNvPr id="5" name="Espace réservé du contenu 7">
            <a:extLst>
              <a:ext uri="{FF2B5EF4-FFF2-40B4-BE49-F238E27FC236}">
                <a16:creationId xmlns:a16="http://schemas.microsoft.com/office/drawing/2014/main" id="{911379A6-A16E-766C-ADE9-DAB3D4CF7A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073708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059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294262-B981-720C-9165-75D29F67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6EC718-4F70-E549-EEDD-C03AE3FB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60" y="2670965"/>
            <a:ext cx="9060179" cy="40987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AEB833-7056-AC0F-1AF5-F51008BF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062" y="848177"/>
            <a:ext cx="1694757" cy="1571105"/>
          </a:xfrm>
          <a:prstGeom prst="rect">
            <a:avLst/>
          </a:prstGeom>
        </p:spPr>
      </p:pic>
      <p:pic>
        <p:nvPicPr>
          <p:cNvPr id="1026" name="Picture 2" descr="Bioréacteur — Wikipédia">
            <a:extLst>
              <a:ext uri="{FF2B5EF4-FFF2-40B4-BE49-F238E27FC236}">
                <a16:creationId xmlns:a16="http://schemas.microsoft.com/office/drawing/2014/main" id="{8345BDAB-BC2F-B653-DA7D-38487A97F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181" y="674370"/>
            <a:ext cx="1740726" cy="18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1EA7882C-8978-78F4-E8AA-7E90D12D9FDC}"/>
              </a:ext>
            </a:extLst>
          </p:cNvPr>
          <p:cNvSpPr/>
          <p:nvPr/>
        </p:nvSpPr>
        <p:spPr>
          <a:xfrm>
            <a:off x="8171064" y="1428750"/>
            <a:ext cx="754380" cy="29718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5DF169C3-F35A-39A4-4801-7C1954E614C6}"/>
              </a:ext>
            </a:extLst>
          </p:cNvPr>
          <p:cNvSpPr/>
          <p:nvPr/>
        </p:nvSpPr>
        <p:spPr>
          <a:xfrm>
            <a:off x="3086446" y="1428750"/>
            <a:ext cx="754380" cy="29718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5AED6E-AA40-5B87-B511-8DB81FC1A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563" y="1233225"/>
            <a:ext cx="1052456" cy="7016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6965391-A207-6444-F8C0-C3FE299D6891}"/>
              </a:ext>
            </a:extLst>
          </p:cNvPr>
          <p:cNvSpPr txBox="1"/>
          <p:nvPr/>
        </p:nvSpPr>
        <p:spPr>
          <a:xfrm>
            <a:off x="1005182" y="1449063"/>
            <a:ext cx="65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37x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A6B5B0-59BD-D36C-452D-71902E463D04}"/>
              </a:ext>
            </a:extLst>
          </p:cNvPr>
          <p:cNvSpPr txBox="1"/>
          <p:nvPr/>
        </p:nvSpPr>
        <p:spPr>
          <a:xfrm>
            <a:off x="1828800" y="2268124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24 jours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52A152AB-E910-37E1-5133-8145C2359926}"/>
              </a:ext>
            </a:extLst>
          </p:cNvPr>
          <p:cNvSpPr/>
          <p:nvPr/>
        </p:nvSpPr>
        <p:spPr>
          <a:xfrm>
            <a:off x="5400603" y="1428750"/>
            <a:ext cx="754380" cy="29718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569195D-0D7C-13F8-C9B6-7462D8F67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720" y="919354"/>
            <a:ext cx="1324451" cy="142875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539FB64-BE79-861D-871C-CD306390D5F8}"/>
              </a:ext>
            </a:extLst>
          </p:cNvPr>
          <p:cNvSpPr txBox="1"/>
          <p:nvPr/>
        </p:nvSpPr>
        <p:spPr>
          <a:xfrm>
            <a:off x="472385" y="462736"/>
            <a:ext cx="5396089" cy="40011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Impact sur le microbiote intestinal</a:t>
            </a:r>
          </a:p>
        </p:txBody>
      </p:sp>
      <p:graphicFrame>
        <p:nvGraphicFramePr>
          <p:cNvPr id="18" name="Espace réservé du contenu 7">
            <a:extLst>
              <a:ext uri="{FF2B5EF4-FFF2-40B4-BE49-F238E27FC236}">
                <a16:creationId xmlns:a16="http://schemas.microsoft.com/office/drawing/2014/main" id="{714D232A-20C7-92C7-D7F6-AE4C69E41F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073708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40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5D19C0-1E39-16D8-6403-57A1DDBD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050" name="Picture 2" descr="virus">
            <a:extLst>
              <a:ext uri="{FF2B5EF4-FFF2-40B4-BE49-F238E27FC236}">
                <a16:creationId xmlns:a16="http://schemas.microsoft.com/office/drawing/2014/main" id="{36F5DC90-53D1-BFCA-8057-C04BCE27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85" y="2094416"/>
            <a:ext cx="3646504" cy="461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F4A8B0-CADA-9BC0-E1DD-B39F64C773DA}"/>
              </a:ext>
            </a:extLst>
          </p:cNvPr>
          <p:cNvSpPr txBox="1"/>
          <p:nvPr/>
        </p:nvSpPr>
        <p:spPr>
          <a:xfrm>
            <a:off x="9479239" y="6496267"/>
            <a:ext cx="1399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</a:rPr>
              <a:t>(</a:t>
            </a:r>
            <a:r>
              <a:rPr lang="fr-BE" sz="1000" i="1" dirty="0">
                <a:solidFill>
                  <a:schemeClr val="bg1"/>
                </a:solidFill>
              </a:rPr>
              <a:t>The New </a:t>
            </a:r>
            <a:r>
              <a:rPr lang="fr-BE" sz="1000" i="1" dirty="0" err="1">
                <a:solidFill>
                  <a:schemeClr val="bg1"/>
                </a:solidFill>
              </a:rPr>
              <a:t>Yorker</a:t>
            </a:r>
            <a:r>
              <a:rPr lang="fr-BE" sz="1000" dirty="0">
                <a:solidFill>
                  <a:schemeClr val="bg1"/>
                </a:solidFill>
              </a:rPr>
              <a:t>, 2020)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768ABFA-2B8F-2C43-88C9-761C201AEB7C}"/>
              </a:ext>
            </a:extLst>
          </p:cNvPr>
          <p:cNvGrpSpPr/>
          <p:nvPr/>
        </p:nvGrpSpPr>
        <p:grpSpPr>
          <a:xfrm>
            <a:off x="982132" y="149378"/>
            <a:ext cx="9896401" cy="1945038"/>
            <a:chOff x="308755" y="2181051"/>
            <a:chExt cx="11574490" cy="249589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C9ABA67-98B8-EA0E-2BCD-ED3ED3D73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755" y="2181051"/>
              <a:ext cx="11574490" cy="2495898"/>
            </a:xfrm>
            <a:prstGeom prst="rect">
              <a:avLst/>
            </a:prstGeom>
          </p:spPr>
        </p:pic>
        <p:pic>
          <p:nvPicPr>
            <p:cNvPr id="3" name="Picture 2" descr="SIMV | LinkedIn">
              <a:extLst>
                <a:ext uri="{FF2B5EF4-FFF2-40B4-BE49-F238E27FC236}">
                  <a16:creationId xmlns:a16="http://schemas.microsoft.com/office/drawing/2014/main" id="{E59D6161-896A-AF4C-25C1-8DD23B5E9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070" y="2546351"/>
              <a:ext cx="1540228" cy="154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9BDD4F8-97CE-85D8-5817-2483CA3D3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3" y="2707097"/>
            <a:ext cx="3239910" cy="8319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58A1AD-C6C5-8B91-9FE5-2F235E182B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773" r="15001"/>
          <a:stretch/>
        </p:blipFill>
        <p:spPr>
          <a:xfrm>
            <a:off x="1100989" y="3506207"/>
            <a:ext cx="3915427" cy="23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027AB6B-C46D-F975-A98E-562A2BD48985}"/>
              </a:ext>
            </a:extLst>
          </p:cNvPr>
          <p:cNvSpPr txBox="1"/>
          <p:nvPr/>
        </p:nvSpPr>
        <p:spPr>
          <a:xfrm>
            <a:off x="490701" y="1652786"/>
            <a:ext cx="1180931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Stress du sevrage chez le porcelet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000" dirty="0"/>
              <a:t>Retrait de la mère et de la nichée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000" dirty="0"/>
              <a:t>Transport &amp; modification de l’environnement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000" dirty="0"/>
              <a:t>Mélange avec des nouveaux congénères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000" dirty="0"/>
              <a:t>Modification du régime</a:t>
            </a:r>
          </a:p>
          <a:p>
            <a:pPr lvl="1"/>
            <a:r>
              <a:rPr lang="fr-BE" sz="2000" dirty="0">
                <a:sym typeface="Wingdings" panose="05000000000000000000" pitchFamily="2" charset="2"/>
              </a:rPr>
              <a:t> </a:t>
            </a:r>
            <a:r>
              <a:rPr lang="fr-BE" sz="2000" dirty="0"/>
              <a:t>Diverses infections digestives, respiratoires et systémiques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Fréquentes en post-sevrage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Parfois aussi présentes en pré-sevrage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Portage sain : truies adultes + congénères des 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Maladie de groupe : aspect épidémique dans les lots d’engraissement</a:t>
            </a:r>
          </a:p>
        </p:txBody>
      </p:sp>
      <p:pic>
        <p:nvPicPr>
          <p:cNvPr id="5" name="Picture 11" descr="DSC03518">
            <a:extLst>
              <a:ext uri="{FF2B5EF4-FFF2-40B4-BE49-F238E27FC236}">
                <a16:creationId xmlns:a16="http://schemas.microsoft.com/office/drawing/2014/main" id="{257A6E65-48B9-15AF-3D75-0B04716AE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56071" y="947976"/>
            <a:ext cx="2040574" cy="1364828"/>
          </a:xfrm>
          <a:prstGeom prst="rect">
            <a:avLst/>
          </a:prstGeom>
          <a:noFill/>
        </p:spPr>
      </p:pic>
      <p:sp>
        <p:nvSpPr>
          <p:cNvPr id="7" name="Flèche vers le bas 2">
            <a:extLst>
              <a:ext uri="{FF2B5EF4-FFF2-40B4-BE49-F238E27FC236}">
                <a16:creationId xmlns:a16="http://schemas.microsoft.com/office/drawing/2014/main" id="{4B5A027A-404A-4A4A-4C38-10B9E971D505}"/>
              </a:ext>
            </a:extLst>
          </p:cNvPr>
          <p:cNvSpPr/>
          <p:nvPr/>
        </p:nvSpPr>
        <p:spPr>
          <a:xfrm rot="16200000">
            <a:off x="3151707" y="1326239"/>
            <a:ext cx="182856" cy="60829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00BC0A-F1B9-4747-2AF4-C660B9769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83" y="741995"/>
            <a:ext cx="5528387" cy="29806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67C679B-A98E-6039-BA9C-9C2EBE947C3C}"/>
              </a:ext>
            </a:extLst>
          </p:cNvPr>
          <p:cNvSpPr txBox="1"/>
          <p:nvPr/>
        </p:nvSpPr>
        <p:spPr>
          <a:xfrm>
            <a:off x="9035143" y="3722661"/>
            <a:ext cx="31568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(Pathogenesis of Bacterial Infections in Animals, 2022)</a:t>
            </a:r>
            <a:endParaRPr lang="fr-BE" sz="1000" dirty="0"/>
          </a:p>
        </p:txBody>
      </p:sp>
      <p:graphicFrame>
        <p:nvGraphicFramePr>
          <p:cNvPr id="10" name="Espace réservé du contenu 7">
            <a:extLst>
              <a:ext uri="{FF2B5EF4-FFF2-40B4-BE49-F238E27FC236}">
                <a16:creationId xmlns:a16="http://schemas.microsoft.com/office/drawing/2014/main" id="{FA096A9D-BC9D-7D5C-EB22-EE3DE74A93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1811443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  <p:pic>
        <p:nvPicPr>
          <p:cNvPr id="1026" name="Picture 2" descr="Cages de mise bas et queues coupées - Revue UFA">
            <a:extLst>
              <a:ext uri="{FF2B5EF4-FFF2-40B4-BE49-F238E27FC236}">
                <a16:creationId xmlns:a16="http://schemas.microsoft.com/office/drawing/2014/main" id="{39F7AEE3-D64B-F82A-03B2-BB602F196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95" y="947975"/>
            <a:ext cx="2380004" cy="13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FF4EE4-322F-7DC9-47A5-5F404C646436}"/>
              </a:ext>
            </a:extLst>
          </p:cNvPr>
          <p:cNvSpPr/>
          <p:nvPr/>
        </p:nvSpPr>
        <p:spPr>
          <a:xfrm>
            <a:off x="313010" y="1809181"/>
            <a:ext cx="11878990" cy="4093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62667D-67D5-3465-90C6-1BE06269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091" y="2744471"/>
            <a:ext cx="6013450" cy="2222981"/>
          </a:xfrm>
          <a:prstGeom prst="rect">
            <a:avLst/>
          </a:prstGeom>
        </p:spPr>
      </p:pic>
      <p:graphicFrame>
        <p:nvGraphicFramePr>
          <p:cNvPr id="2" name="Espace réservé du contenu 7">
            <a:extLst>
              <a:ext uri="{FF2B5EF4-FFF2-40B4-BE49-F238E27FC236}">
                <a16:creationId xmlns:a16="http://schemas.microsoft.com/office/drawing/2014/main" id="{3F322A81-9EE0-0138-D89F-B05A013610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595081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32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0DB7843-0BC2-8719-89A1-E923851C3CA1}"/>
              </a:ext>
            </a:extLst>
          </p:cNvPr>
          <p:cNvSpPr/>
          <p:nvPr/>
        </p:nvSpPr>
        <p:spPr>
          <a:xfrm>
            <a:off x="5226911" y="3004488"/>
            <a:ext cx="1738177" cy="1154827"/>
          </a:xfrm>
          <a:custGeom>
            <a:avLst/>
            <a:gdLst>
              <a:gd name="connsiteX0" fmla="*/ 0 w 1738177"/>
              <a:gd name="connsiteY0" fmla="*/ 577414 h 1154827"/>
              <a:gd name="connsiteX1" fmla="*/ 869089 w 1738177"/>
              <a:gd name="connsiteY1" fmla="*/ 0 h 1154827"/>
              <a:gd name="connsiteX2" fmla="*/ 1738178 w 1738177"/>
              <a:gd name="connsiteY2" fmla="*/ 577414 h 1154827"/>
              <a:gd name="connsiteX3" fmla="*/ 869089 w 1738177"/>
              <a:gd name="connsiteY3" fmla="*/ 1154828 h 1154827"/>
              <a:gd name="connsiteX4" fmla="*/ 0 w 1738177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8177" h="1154827">
                <a:moveTo>
                  <a:pt x="0" y="577414"/>
                </a:moveTo>
                <a:cubicBezTo>
                  <a:pt x="0" y="258517"/>
                  <a:pt x="389104" y="0"/>
                  <a:pt x="869089" y="0"/>
                </a:cubicBezTo>
                <a:cubicBezTo>
                  <a:pt x="1349074" y="0"/>
                  <a:pt x="1738178" y="258517"/>
                  <a:pt x="1738178" y="577414"/>
                </a:cubicBezTo>
                <a:cubicBezTo>
                  <a:pt x="1738178" y="896311"/>
                  <a:pt x="1349074" y="1154828"/>
                  <a:pt x="869089" y="1154828"/>
                </a:cubicBezTo>
                <a:cubicBezTo>
                  <a:pt x="38910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5980" tIns="180550" rIns="265980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800" b="1" kern="1200" dirty="0"/>
              <a:t>Critères importants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BD51F486-CD5F-5697-146C-2BC2A17894B9}"/>
              </a:ext>
            </a:extLst>
          </p:cNvPr>
          <p:cNvSpPr/>
          <p:nvPr/>
        </p:nvSpPr>
        <p:spPr>
          <a:xfrm rot="16200000">
            <a:off x="5339104" y="2237673"/>
            <a:ext cx="1513790" cy="19838"/>
          </a:xfrm>
          <a:custGeom>
            <a:avLst/>
            <a:gdLst>
              <a:gd name="connsiteX0" fmla="*/ 0 w 1513790"/>
              <a:gd name="connsiteY0" fmla="*/ 9919 h 19838"/>
              <a:gd name="connsiteX1" fmla="*/ 1513790 w 1513790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3790" h="19838">
                <a:moveTo>
                  <a:pt x="0" y="9919"/>
                </a:moveTo>
                <a:lnTo>
                  <a:pt x="151379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1750" tIns="-27925" rIns="731751" bIns="-2792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7649824-FB07-A2FE-D089-D210B99CDC93}"/>
              </a:ext>
            </a:extLst>
          </p:cNvPr>
          <p:cNvSpPr/>
          <p:nvPr/>
        </p:nvSpPr>
        <p:spPr>
          <a:xfrm>
            <a:off x="5174759" y="335870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Isolement</a:t>
            </a:r>
            <a:endParaRPr lang="fr-BE" sz="1600" kern="1200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C6956589-630D-6CDB-EB0A-18DD7C0BC571}"/>
              </a:ext>
            </a:extLst>
          </p:cNvPr>
          <p:cNvSpPr/>
          <p:nvPr/>
        </p:nvSpPr>
        <p:spPr>
          <a:xfrm rot="18163636">
            <a:off x="6115558" y="2451771"/>
            <a:ext cx="1400714" cy="19838"/>
          </a:xfrm>
          <a:custGeom>
            <a:avLst/>
            <a:gdLst>
              <a:gd name="connsiteX0" fmla="*/ 0 w 1400714"/>
              <a:gd name="connsiteY0" fmla="*/ 9919 h 19838"/>
              <a:gd name="connsiteX1" fmla="*/ 1400714 w 1400714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714" h="19838">
                <a:moveTo>
                  <a:pt x="0" y="9919"/>
                </a:moveTo>
                <a:lnTo>
                  <a:pt x="1400714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8039" tIns="-25098" rIns="678039" bIns="-25100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CAE9912-2955-EA56-A851-E646957066D0}"/>
              </a:ext>
            </a:extLst>
          </p:cNvPr>
          <p:cNvSpPr/>
          <p:nvPr/>
        </p:nvSpPr>
        <p:spPr>
          <a:xfrm>
            <a:off x="6617523" y="759504"/>
            <a:ext cx="1977837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Caractérisation biochimique et génomique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DD99B0CC-9A8A-3A91-C769-97B73375317B}"/>
              </a:ext>
            </a:extLst>
          </p:cNvPr>
          <p:cNvSpPr/>
          <p:nvPr/>
        </p:nvSpPr>
        <p:spPr>
          <a:xfrm rot="20127273">
            <a:off x="6764189" y="3024165"/>
            <a:ext cx="1062727" cy="19838"/>
          </a:xfrm>
          <a:custGeom>
            <a:avLst/>
            <a:gdLst>
              <a:gd name="connsiteX0" fmla="*/ 0 w 1062727"/>
              <a:gd name="connsiteY0" fmla="*/ 9919 h 19838"/>
              <a:gd name="connsiteX1" fmla="*/ 1062727 w 1062727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2727" h="19838">
                <a:moveTo>
                  <a:pt x="0" y="9919"/>
                </a:moveTo>
                <a:lnTo>
                  <a:pt x="1062727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7495" tIns="-16649" rIns="517496" bIns="-1664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1C3D3A02-EF9E-016F-90DD-FBFA54AE0CC9}"/>
              </a:ext>
            </a:extLst>
          </p:cNvPr>
          <p:cNvSpPr/>
          <p:nvPr/>
        </p:nvSpPr>
        <p:spPr>
          <a:xfrm>
            <a:off x="7602220" y="1895904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kern="1200" dirty="0"/>
              <a:t>Spectre d’hôte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AD1FC35E-462D-8830-85CF-84DA4551B9C8}"/>
              </a:ext>
            </a:extLst>
          </p:cNvPr>
          <p:cNvSpPr/>
          <p:nvPr/>
        </p:nvSpPr>
        <p:spPr>
          <a:xfrm rot="490909">
            <a:off x="6940828" y="3758388"/>
            <a:ext cx="903305" cy="19838"/>
          </a:xfrm>
          <a:custGeom>
            <a:avLst/>
            <a:gdLst>
              <a:gd name="connsiteX0" fmla="*/ 0 w 903305"/>
              <a:gd name="connsiteY0" fmla="*/ 9919 h 19838"/>
              <a:gd name="connsiteX1" fmla="*/ 903305 w 903305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305" h="19838">
                <a:moveTo>
                  <a:pt x="0" y="9919"/>
                </a:moveTo>
                <a:lnTo>
                  <a:pt x="903305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1770" tIns="-12664" rIns="441769" bIns="-1266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4CA63153-6343-CD48-E10B-F61827F512EB}"/>
              </a:ext>
            </a:extLst>
          </p:cNvPr>
          <p:cNvSpPr/>
          <p:nvPr/>
        </p:nvSpPr>
        <p:spPr>
          <a:xfrm>
            <a:off x="7816215" y="3384272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dirty="0"/>
              <a:t>Innocuité</a:t>
            </a:r>
            <a:endParaRPr lang="fr-BE" sz="1600" kern="1200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FC15D56-282D-944F-5AB5-B6FC6688CE09}"/>
              </a:ext>
            </a:extLst>
          </p:cNvPr>
          <p:cNvSpPr/>
          <p:nvPr/>
        </p:nvSpPr>
        <p:spPr>
          <a:xfrm rot="2454545">
            <a:off x="6471613" y="4440955"/>
            <a:ext cx="1254469" cy="19838"/>
          </a:xfrm>
          <a:custGeom>
            <a:avLst/>
            <a:gdLst>
              <a:gd name="connsiteX0" fmla="*/ 0 w 1254469"/>
              <a:gd name="connsiteY0" fmla="*/ 9919 h 19838"/>
              <a:gd name="connsiteX1" fmla="*/ 1254469 w 1254469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469" h="19838">
                <a:moveTo>
                  <a:pt x="0" y="9919"/>
                </a:moveTo>
                <a:lnTo>
                  <a:pt x="1254469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573" tIns="-21443" rIns="608572" bIns="-21443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5905AEED-E24F-5A02-0109-E9E992268A25}"/>
              </a:ext>
            </a:extLst>
          </p:cNvPr>
          <p:cNvSpPr/>
          <p:nvPr/>
        </p:nvSpPr>
        <p:spPr>
          <a:xfrm>
            <a:off x="7191566" y="4752061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kern="1200" dirty="0"/>
              <a:t>Efficacité</a:t>
            </a: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A94B28C4-AAC4-C0F5-CAC2-A38EB6C933E7}"/>
              </a:ext>
            </a:extLst>
          </p:cNvPr>
          <p:cNvSpPr/>
          <p:nvPr/>
        </p:nvSpPr>
        <p:spPr>
          <a:xfrm rot="4418182">
            <a:off x="5728694" y="4851670"/>
            <a:ext cx="1486111" cy="19838"/>
          </a:xfrm>
          <a:custGeom>
            <a:avLst/>
            <a:gdLst>
              <a:gd name="connsiteX0" fmla="*/ 0 w 1486111"/>
              <a:gd name="connsiteY0" fmla="*/ 9919 h 19838"/>
              <a:gd name="connsiteX1" fmla="*/ 1486111 w 1486111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6111" h="19838">
                <a:moveTo>
                  <a:pt x="0" y="9919"/>
                </a:moveTo>
                <a:lnTo>
                  <a:pt x="1486111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8602" tIns="-27235" rIns="718603" bIns="-27233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542347E5-07C9-1AFC-922F-808D7160099C}"/>
              </a:ext>
            </a:extLst>
          </p:cNvPr>
          <p:cNvSpPr/>
          <p:nvPr/>
        </p:nvSpPr>
        <p:spPr>
          <a:xfrm>
            <a:off x="5926596" y="5565009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kern="1200" dirty="0"/>
              <a:t>Résistances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D2E9B015-6125-B011-3F3E-846B1D10182E}"/>
              </a:ext>
            </a:extLst>
          </p:cNvPr>
          <p:cNvSpPr/>
          <p:nvPr/>
        </p:nvSpPr>
        <p:spPr>
          <a:xfrm rot="17181818">
            <a:off x="4977194" y="4851669"/>
            <a:ext cx="1486111" cy="19839"/>
          </a:xfrm>
          <a:custGeom>
            <a:avLst/>
            <a:gdLst>
              <a:gd name="connsiteX0" fmla="*/ 0 w 1486111"/>
              <a:gd name="connsiteY0" fmla="*/ 9919 h 19838"/>
              <a:gd name="connsiteX1" fmla="*/ 1486111 w 1486111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6111" h="19838">
                <a:moveTo>
                  <a:pt x="1486111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8602" tIns="-27233" rIns="718603" bIns="-2723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2AD9DE2-F43F-AECA-2108-08D4E6BCF27B}"/>
              </a:ext>
            </a:extLst>
          </p:cNvPr>
          <p:cNvSpPr/>
          <p:nvPr/>
        </p:nvSpPr>
        <p:spPr>
          <a:xfrm>
            <a:off x="4422922" y="5565009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kern="1200" dirty="0"/>
              <a:t>Impact sur les microbiotes</a:t>
            </a: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0754B3CF-15C2-812D-B3D0-B53164AB4FF1}"/>
              </a:ext>
            </a:extLst>
          </p:cNvPr>
          <p:cNvSpPr/>
          <p:nvPr/>
        </p:nvSpPr>
        <p:spPr>
          <a:xfrm rot="19145455">
            <a:off x="4465916" y="4440954"/>
            <a:ext cx="1254469" cy="19839"/>
          </a:xfrm>
          <a:custGeom>
            <a:avLst/>
            <a:gdLst>
              <a:gd name="connsiteX0" fmla="*/ 0 w 1254469"/>
              <a:gd name="connsiteY0" fmla="*/ 9919 h 19838"/>
              <a:gd name="connsiteX1" fmla="*/ 1254469 w 1254469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469" h="19838">
                <a:moveTo>
                  <a:pt x="1254469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571" tIns="-21442" rIns="608574" bIns="-21443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880EB434-0EE9-DB22-5518-01A33742E0CB}"/>
              </a:ext>
            </a:extLst>
          </p:cNvPr>
          <p:cNvSpPr/>
          <p:nvPr/>
        </p:nvSpPr>
        <p:spPr>
          <a:xfrm>
            <a:off x="3157951" y="4752061"/>
            <a:ext cx="1918229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kern="1200" dirty="0"/>
              <a:t>Impact sur l’environnement</a:t>
            </a: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1CE0E09D-F89D-683F-03D8-854088706836}"/>
              </a:ext>
            </a:extLst>
          </p:cNvPr>
          <p:cNvSpPr/>
          <p:nvPr/>
        </p:nvSpPr>
        <p:spPr>
          <a:xfrm rot="21109091">
            <a:off x="4347865" y="3758387"/>
            <a:ext cx="903305" cy="19839"/>
          </a:xfrm>
          <a:custGeom>
            <a:avLst/>
            <a:gdLst>
              <a:gd name="connsiteX0" fmla="*/ 0 w 903305"/>
              <a:gd name="connsiteY0" fmla="*/ 9919 h 19838"/>
              <a:gd name="connsiteX1" fmla="*/ 903305 w 903305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305" h="19838">
                <a:moveTo>
                  <a:pt x="903305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1769" tIns="-12662" rIns="441770" bIns="-1266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595C119A-5B53-B61D-2A8B-870A17C5C087}"/>
              </a:ext>
            </a:extLst>
          </p:cNvPr>
          <p:cNvSpPr/>
          <p:nvPr/>
        </p:nvSpPr>
        <p:spPr>
          <a:xfrm>
            <a:off x="2533303" y="3384272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Combinaison avec Ab?</a:t>
            </a: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26AC9A5C-811A-02F3-69B5-1DC01F415125}"/>
              </a:ext>
            </a:extLst>
          </p:cNvPr>
          <p:cNvSpPr/>
          <p:nvPr/>
        </p:nvSpPr>
        <p:spPr>
          <a:xfrm rot="1472727">
            <a:off x="4365083" y="3024164"/>
            <a:ext cx="1062727" cy="19839"/>
          </a:xfrm>
          <a:custGeom>
            <a:avLst/>
            <a:gdLst>
              <a:gd name="connsiteX0" fmla="*/ 0 w 1062727"/>
              <a:gd name="connsiteY0" fmla="*/ 9919 h 19838"/>
              <a:gd name="connsiteX1" fmla="*/ 1062727 w 1062727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2727" h="19838">
                <a:moveTo>
                  <a:pt x="1062727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7495" tIns="-16649" rIns="517495" bIns="-1664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F2A91AE8-0C22-946B-61CD-6FFB21EBE73C}"/>
              </a:ext>
            </a:extLst>
          </p:cNvPr>
          <p:cNvSpPr/>
          <p:nvPr/>
        </p:nvSpPr>
        <p:spPr>
          <a:xfrm>
            <a:off x="2716456" y="1881501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BE" sz="1600" dirty="0"/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Production, contrôle et stabilité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BE" sz="1600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8EC9EE58-0486-0113-9A03-5292E4B3AF67}"/>
              </a:ext>
            </a:extLst>
          </p:cNvPr>
          <p:cNvSpPr/>
          <p:nvPr/>
        </p:nvSpPr>
        <p:spPr>
          <a:xfrm rot="3436364">
            <a:off x="4675726" y="2451770"/>
            <a:ext cx="1400714" cy="19839"/>
          </a:xfrm>
          <a:custGeom>
            <a:avLst/>
            <a:gdLst>
              <a:gd name="connsiteX0" fmla="*/ 0 w 1400714"/>
              <a:gd name="connsiteY0" fmla="*/ 9919 h 19838"/>
              <a:gd name="connsiteX1" fmla="*/ 1400714 w 1400714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714" h="19838">
                <a:moveTo>
                  <a:pt x="1400714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8041" tIns="-25099" rIns="678037" bIns="-25098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8112BDF6-3F86-3F0B-1B5C-852BBDC8CE05}"/>
              </a:ext>
            </a:extLst>
          </p:cNvPr>
          <p:cNvSpPr/>
          <p:nvPr/>
        </p:nvSpPr>
        <p:spPr>
          <a:xfrm>
            <a:off x="3731993" y="759504"/>
            <a:ext cx="1842483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Administratif</a:t>
            </a:r>
          </a:p>
        </p:txBody>
      </p:sp>
      <p:graphicFrame>
        <p:nvGraphicFramePr>
          <p:cNvPr id="3" name="Espace réservé du contenu 7">
            <a:extLst>
              <a:ext uri="{FF2B5EF4-FFF2-40B4-BE49-F238E27FC236}">
                <a16:creationId xmlns:a16="http://schemas.microsoft.com/office/drawing/2014/main" id="{1FEF62B3-7229-4664-C724-A65665DB0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595081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7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4E98-4570-2FA6-5FD7-AB22AB08D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3B3A1E4F-CD85-BDE9-19F6-BF11B5859770}"/>
              </a:ext>
            </a:extLst>
          </p:cNvPr>
          <p:cNvSpPr/>
          <p:nvPr/>
        </p:nvSpPr>
        <p:spPr>
          <a:xfrm>
            <a:off x="5226911" y="3004488"/>
            <a:ext cx="1738177" cy="1154827"/>
          </a:xfrm>
          <a:custGeom>
            <a:avLst/>
            <a:gdLst>
              <a:gd name="connsiteX0" fmla="*/ 0 w 1738177"/>
              <a:gd name="connsiteY0" fmla="*/ 577414 h 1154827"/>
              <a:gd name="connsiteX1" fmla="*/ 869089 w 1738177"/>
              <a:gd name="connsiteY1" fmla="*/ 0 h 1154827"/>
              <a:gd name="connsiteX2" fmla="*/ 1738178 w 1738177"/>
              <a:gd name="connsiteY2" fmla="*/ 577414 h 1154827"/>
              <a:gd name="connsiteX3" fmla="*/ 869089 w 1738177"/>
              <a:gd name="connsiteY3" fmla="*/ 1154828 h 1154827"/>
              <a:gd name="connsiteX4" fmla="*/ 0 w 1738177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8177" h="1154827">
                <a:moveTo>
                  <a:pt x="0" y="577414"/>
                </a:moveTo>
                <a:cubicBezTo>
                  <a:pt x="0" y="258517"/>
                  <a:pt x="389104" y="0"/>
                  <a:pt x="869089" y="0"/>
                </a:cubicBezTo>
                <a:cubicBezTo>
                  <a:pt x="1349074" y="0"/>
                  <a:pt x="1738178" y="258517"/>
                  <a:pt x="1738178" y="577414"/>
                </a:cubicBezTo>
                <a:cubicBezTo>
                  <a:pt x="1738178" y="896311"/>
                  <a:pt x="1349074" y="1154828"/>
                  <a:pt x="869089" y="1154828"/>
                </a:cubicBezTo>
                <a:cubicBezTo>
                  <a:pt x="38910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5980" tIns="180550" rIns="265980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800" b="1" kern="1200" dirty="0"/>
              <a:t>Critères importants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8AE85C37-3EC4-91C5-5243-5F655D0F38D5}"/>
              </a:ext>
            </a:extLst>
          </p:cNvPr>
          <p:cNvSpPr/>
          <p:nvPr/>
        </p:nvSpPr>
        <p:spPr>
          <a:xfrm rot="16200000">
            <a:off x="5339104" y="2237673"/>
            <a:ext cx="1513790" cy="19838"/>
          </a:xfrm>
          <a:custGeom>
            <a:avLst/>
            <a:gdLst>
              <a:gd name="connsiteX0" fmla="*/ 0 w 1513790"/>
              <a:gd name="connsiteY0" fmla="*/ 9919 h 19838"/>
              <a:gd name="connsiteX1" fmla="*/ 1513790 w 1513790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3790" h="19838">
                <a:moveTo>
                  <a:pt x="0" y="9919"/>
                </a:moveTo>
                <a:lnTo>
                  <a:pt x="151379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1750" tIns="-27925" rIns="731751" bIns="-2792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B514F9E5-CA3F-1842-8476-7A5C1C5DEEEA}"/>
              </a:ext>
            </a:extLst>
          </p:cNvPr>
          <p:cNvSpPr/>
          <p:nvPr/>
        </p:nvSpPr>
        <p:spPr>
          <a:xfrm>
            <a:off x="5174759" y="335870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Isolement</a:t>
            </a:r>
            <a:endParaRPr lang="fr-BE" sz="1600" kern="1200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4CA56AC7-036B-CC9D-A6B2-5CDFFFDDC470}"/>
              </a:ext>
            </a:extLst>
          </p:cNvPr>
          <p:cNvSpPr/>
          <p:nvPr/>
        </p:nvSpPr>
        <p:spPr>
          <a:xfrm rot="18163636">
            <a:off x="6115558" y="2451771"/>
            <a:ext cx="1400714" cy="19838"/>
          </a:xfrm>
          <a:custGeom>
            <a:avLst/>
            <a:gdLst>
              <a:gd name="connsiteX0" fmla="*/ 0 w 1400714"/>
              <a:gd name="connsiteY0" fmla="*/ 9919 h 19838"/>
              <a:gd name="connsiteX1" fmla="*/ 1400714 w 1400714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714" h="19838">
                <a:moveTo>
                  <a:pt x="0" y="9919"/>
                </a:moveTo>
                <a:lnTo>
                  <a:pt x="1400714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8039" tIns="-25098" rIns="678039" bIns="-25100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ACFC45F1-46C5-9687-94C1-CE0C8691963E}"/>
              </a:ext>
            </a:extLst>
          </p:cNvPr>
          <p:cNvSpPr/>
          <p:nvPr/>
        </p:nvSpPr>
        <p:spPr>
          <a:xfrm>
            <a:off x="6617523" y="759504"/>
            <a:ext cx="1977837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Caractérisation biochimique et génomique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B9ADECEE-1630-F018-2122-29B1ACBB0014}"/>
              </a:ext>
            </a:extLst>
          </p:cNvPr>
          <p:cNvSpPr/>
          <p:nvPr/>
        </p:nvSpPr>
        <p:spPr>
          <a:xfrm rot="20127273">
            <a:off x="6764189" y="3024165"/>
            <a:ext cx="1062727" cy="19838"/>
          </a:xfrm>
          <a:custGeom>
            <a:avLst/>
            <a:gdLst>
              <a:gd name="connsiteX0" fmla="*/ 0 w 1062727"/>
              <a:gd name="connsiteY0" fmla="*/ 9919 h 19838"/>
              <a:gd name="connsiteX1" fmla="*/ 1062727 w 1062727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2727" h="19838">
                <a:moveTo>
                  <a:pt x="0" y="9919"/>
                </a:moveTo>
                <a:lnTo>
                  <a:pt x="1062727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7495" tIns="-16649" rIns="517496" bIns="-1664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6F42E247-D5F8-DD1C-7CED-4818C31ECC69}"/>
              </a:ext>
            </a:extLst>
          </p:cNvPr>
          <p:cNvSpPr/>
          <p:nvPr/>
        </p:nvSpPr>
        <p:spPr>
          <a:xfrm>
            <a:off x="7602220" y="1895904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kern="1200" dirty="0"/>
              <a:t>Spectre d’hôte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E72D1DEB-B23A-5443-BA42-59E7E585A871}"/>
              </a:ext>
            </a:extLst>
          </p:cNvPr>
          <p:cNvSpPr/>
          <p:nvPr/>
        </p:nvSpPr>
        <p:spPr>
          <a:xfrm rot="490909">
            <a:off x="6940828" y="3758388"/>
            <a:ext cx="903305" cy="19838"/>
          </a:xfrm>
          <a:custGeom>
            <a:avLst/>
            <a:gdLst>
              <a:gd name="connsiteX0" fmla="*/ 0 w 903305"/>
              <a:gd name="connsiteY0" fmla="*/ 9919 h 19838"/>
              <a:gd name="connsiteX1" fmla="*/ 903305 w 903305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305" h="19838">
                <a:moveTo>
                  <a:pt x="0" y="9919"/>
                </a:moveTo>
                <a:lnTo>
                  <a:pt x="903305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1770" tIns="-12664" rIns="441769" bIns="-1266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F2F963E9-23A8-9754-E656-DCE5E8E538B9}"/>
              </a:ext>
            </a:extLst>
          </p:cNvPr>
          <p:cNvSpPr/>
          <p:nvPr/>
        </p:nvSpPr>
        <p:spPr>
          <a:xfrm>
            <a:off x="7816215" y="3384272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dirty="0"/>
              <a:t>Innocuité</a:t>
            </a:r>
            <a:endParaRPr lang="fr-BE" sz="1600" kern="1200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D0EDC0C1-36E1-093A-6997-95AEA6576B56}"/>
              </a:ext>
            </a:extLst>
          </p:cNvPr>
          <p:cNvSpPr/>
          <p:nvPr/>
        </p:nvSpPr>
        <p:spPr>
          <a:xfrm rot="2454545">
            <a:off x="6471613" y="4440955"/>
            <a:ext cx="1254469" cy="19838"/>
          </a:xfrm>
          <a:custGeom>
            <a:avLst/>
            <a:gdLst>
              <a:gd name="connsiteX0" fmla="*/ 0 w 1254469"/>
              <a:gd name="connsiteY0" fmla="*/ 9919 h 19838"/>
              <a:gd name="connsiteX1" fmla="*/ 1254469 w 1254469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469" h="19838">
                <a:moveTo>
                  <a:pt x="0" y="9919"/>
                </a:moveTo>
                <a:lnTo>
                  <a:pt x="1254469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573" tIns="-21443" rIns="608572" bIns="-21443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E896A42-9909-BCCB-8597-A4334EE66F63}"/>
              </a:ext>
            </a:extLst>
          </p:cNvPr>
          <p:cNvSpPr/>
          <p:nvPr/>
        </p:nvSpPr>
        <p:spPr>
          <a:xfrm>
            <a:off x="7191566" y="4752061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kern="1200" dirty="0"/>
              <a:t>Efficacité</a:t>
            </a: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F874F830-BF61-C095-CF25-A36530BCA92E}"/>
              </a:ext>
            </a:extLst>
          </p:cNvPr>
          <p:cNvSpPr/>
          <p:nvPr/>
        </p:nvSpPr>
        <p:spPr>
          <a:xfrm rot="4418182">
            <a:off x="5728694" y="4851670"/>
            <a:ext cx="1486111" cy="19838"/>
          </a:xfrm>
          <a:custGeom>
            <a:avLst/>
            <a:gdLst>
              <a:gd name="connsiteX0" fmla="*/ 0 w 1486111"/>
              <a:gd name="connsiteY0" fmla="*/ 9919 h 19838"/>
              <a:gd name="connsiteX1" fmla="*/ 1486111 w 1486111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6111" h="19838">
                <a:moveTo>
                  <a:pt x="0" y="9919"/>
                </a:moveTo>
                <a:lnTo>
                  <a:pt x="1486111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8602" tIns="-27235" rIns="718603" bIns="-27233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82ED4977-C460-2A1C-C8A6-E60942734171}"/>
              </a:ext>
            </a:extLst>
          </p:cNvPr>
          <p:cNvSpPr/>
          <p:nvPr/>
        </p:nvSpPr>
        <p:spPr>
          <a:xfrm>
            <a:off x="5926596" y="5565009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kern="1200" dirty="0"/>
              <a:t>Résistances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0EEE2B89-88F8-4A84-EB29-46035874AA82}"/>
              </a:ext>
            </a:extLst>
          </p:cNvPr>
          <p:cNvSpPr/>
          <p:nvPr/>
        </p:nvSpPr>
        <p:spPr>
          <a:xfrm rot="17181818">
            <a:off x="4977194" y="4851669"/>
            <a:ext cx="1486111" cy="19839"/>
          </a:xfrm>
          <a:custGeom>
            <a:avLst/>
            <a:gdLst>
              <a:gd name="connsiteX0" fmla="*/ 0 w 1486111"/>
              <a:gd name="connsiteY0" fmla="*/ 9919 h 19838"/>
              <a:gd name="connsiteX1" fmla="*/ 1486111 w 1486111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6111" h="19838">
                <a:moveTo>
                  <a:pt x="1486111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8602" tIns="-27233" rIns="718603" bIns="-2723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19C055A2-5728-7501-7F84-CD43C93F35DF}"/>
              </a:ext>
            </a:extLst>
          </p:cNvPr>
          <p:cNvSpPr/>
          <p:nvPr/>
        </p:nvSpPr>
        <p:spPr>
          <a:xfrm>
            <a:off x="4422922" y="5565009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kern="1200" dirty="0"/>
              <a:t>Impact sur les microbiotes</a:t>
            </a: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80789C27-F8B0-B457-09BA-D90E15A010B5}"/>
              </a:ext>
            </a:extLst>
          </p:cNvPr>
          <p:cNvSpPr/>
          <p:nvPr/>
        </p:nvSpPr>
        <p:spPr>
          <a:xfrm rot="19145455">
            <a:off x="4465916" y="4440954"/>
            <a:ext cx="1254469" cy="19839"/>
          </a:xfrm>
          <a:custGeom>
            <a:avLst/>
            <a:gdLst>
              <a:gd name="connsiteX0" fmla="*/ 0 w 1254469"/>
              <a:gd name="connsiteY0" fmla="*/ 9919 h 19838"/>
              <a:gd name="connsiteX1" fmla="*/ 1254469 w 1254469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469" h="19838">
                <a:moveTo>
                  <a:pt x="1254469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571" tIns="-21442" rIns="608574" bIns="-21443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546368AC-1A36-2B7F-B9E8-994899072051}"/>
              </a:ext>
            </a:extLst>
          </p:cNvPr>
          <p:cNvSpPr/>
          <p:nvPr/>
        </p:nvSpPr>
        <p:spPr>
          <a:xfrm>
            <a:off x="3157951" y="4752061"/>
            <a:ext cx="1918229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BE" sz="1600" kern="1200" dirty="0"/>
              <a:t>Impact sur l’environnement</a:t>
            </a: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42EF36F0-DE95-94C1-4C38-3E2B228BA230}"/>
              </a:ext>
            </a:extLst>
          </p:cNvPr>
          <p:cNvSpPr/>
          <p:nvPr/>
        </p:nvSpPr>
        <p:spPr>
          <a:xfrm rot="21109091">
            <a:off x="4347865" y="3758387"/>
            <a:ext cx="903305" cy="19839"/>
          </a:xfrm>
          <a:custGeom>
            <a:avLst/>
            <a:gdLst>
              <a:gd name="connsiteX0" fmla="*/ 0 w 903305"/>
              <a:gd name="connsiteY0" fmla="*/ 9919 h 19838"/>
              <a:gd name="connsiteX1" fmla="*/ 903305 w 903305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305" h="19838">
                <a:moveTo>
                  <a:pt x="903305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1769" tIns="-12662" rIns="441770" bIns="-1266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A64A7CEA-0C25-6181-7D71-A3ACC260AB47}"/>
              </a:ext>
            </a:extLst>
          </p:cNvPr>
          <p:cNvSpPr/>
          <p:nvPr/>
        </p:nvSpPr>
        <p:spPr>
          <a:xfrm>
            <a:off x="2533303" y="3384272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Combinaison avec Ab?</a:t>
            </a: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CE13F492-9734-E818-1183-5E12C0ABEC4F}"/>
              </a:ext>
            </a:extLst>
          </p:cNvPr>
          <p:cNvSpPr/>
          <p:nvPr/>
        </p:nvSpPr>
        <p:spPr>
          <a:xfrm rot="1472727">
            <a:off x="4365083" y="3024164"/>
            <a:ext cx="1062727" cy="19839"/>
          </a:xfrm>
          <a:custGeom>
            <a:avLst/>
            <a:gdLst>
              <a:gd name="connsiteX0" fmla="*/ 0 w 1062727"/>
              <a:gd name="connsiteY0" fmla="*/ 9919 h 19838"/>
              <a:gd name="connsiteX1" fmla="*/ 1062727 w 1062727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2727" h="19838">
                <a:moveTo>
                  <a:pt x="1062727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7495" tIns="-16649" rIns="517495" bIns="-1664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F779E699-D514-2A45-64A4-68FADB903FF3}"/>
              </a:ext>
            </a:extLst>
          </p:cNvPr>
          <p:cNvSpPr/>
          <p:nvPr/>
        </p:nvSpPr>
        <p:spPr>
          <a:xfrm>
            <a:off x="2721051" y="1986432"/>
            <a:ext cx="1842481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BE" sz="1600" dirty="0"/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Production, contrôle et stabilité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BE" sz="1600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505E1929-FF64-2BE5-8AAC-59A66D325EA2}"/>
              </a:ext>
            </a:extLst>
          </p:cNvPr>
          <p:cNvSpPr/>
          <p:nvPr/>
        </p:nvSpPr>
        <p:spPr>
          <a:xfrm rot="3436364">
            <a:off x="4675726" y="2451770"/>
            <a:ext cx="1400714" cy="19839"/>
          </a:xfrm>
          <a:custGeom>
            <a:avLst/>
            <a:gdLst>
              <a:gd name="connsiteX0" fmla="*/ 0 w 1400714"/>
              <a:gd name="connsiteY0" fmla="*/ 9919 h 19838"/>
              <a:gd name="connsiteX1" fmla="*/ 1400714 w 1400714"/>
              <a:gd name="connsiteY1" fmla="*/ 9919 h 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714" h="19838">
                <a:moveTo>
                  <a:pt x="1400714" y="9919"/>
                </a:moveTo>
                <a:lnTo>
                  <a:pt x="0" y="991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8041" tIns="-25099" rIns="678037" bIns="-25098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1100" kern="1200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A7EBA207-07DF-1BFF-9073-0A52F53ABEC8}"/>
              </a:ext>
            </a:extLst>
          </p:cNvPr>
          <p:cNvSpPr/>
          <p:nvPr/>
        </p:nvSpPr>
        <p:spPr>
          <a:xfrm>
            <a:off x="3731993" y="759504"/>
            <a:ext cx="1842483" cy="1154827"/>
          </a:xfrm>
          <a:custGeom>
            <a:avLst/>
            <a:gdLst>
              <a:gd name="connsiteX0" fmla="*/ 0 w 1842481"/>
              <a:gd name="connsiteY0" fmla="*/ 577414 h 1154827"/>
              <a:gd name="connsiteX1" fmla="*/ 921241 w 1842481"/>
              <a:gd name="connsiteY1" fmla="*/ 0 h 1154827"/>
              <a:gd name="connsiteX2" fmla="*/ 1842482 w 1842481"/>
              <a:gd name="connsiteY2" fmla="*/ 577414 h 1154827"/>
              <a:gd name="connsiteX3" fmla="*/ 921241 w 1842481"/>
              <a:gd name="connsiteY3" fmla="*/ 1154828 h 1154827"/>
              <a:gd name="connsiteX4" fmla="*/ 0 w 1842481"/>
              <a:gd name="connsiteY4" fmla="*/ 577414 h 115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481" h="1154827">
                <a:moveTo>
                  <a:pt x="0" y="577414"/>
                </a:moveTo>
                <a:cubicBezTo>
                  <a:pt x="0" y="258517"/>
                  <a:pt x="412454" y="0"/>
                  <a:pt x="921241" y="0"/>
                </a:cubicBezTo>
                <a:cubicBezTo>
                  <a:pt x="1430028" y="0"/>
                  <a:pt x="1842482" y="258517"/>
                  <a:pt x="1842482" y="577414"/>
                </a:cubicBezTo>
                <a:cubicBezTo>
                  <a:pt x="1842482" y="896311"/>
                  <a:pt x="1430028" y="1154828"/>
                  <a:pt x="921241" y="1154828"/>
                </a:cubicBezTo>
                <a:cubicBezTo>
                  <a:pt x="412454" y="1154828"/>
                  <a:pt x="0" y="896311"/>
                  <a:pt x="0" y="57741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255" tIns="180550" rIns="281255" bIns="1805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600" dirty="0"/>
              <a:t>Administratif</a:t>
            </a:r>
          </a:p>
        </p:txBody>
      </p:sp>
      <p:graphicFrame>
        <p:nvGraphicFramePr>
          <p:cNvPr id="27" name="Espace réservé du contenu 7">
            <a:extLst>
              <a:ext uri="{FF2B5EF4-FFF2-40B4-BE49-F238E27FC236}">
                <a16:creationId xmlns:a16="http://schemas.microsoft.com/office/drawing/2014/main" id="{0D2CE816-8188-CF9D-5774-9202EF330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595081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664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E7449B-B82E-D1E8-715A-C83E3332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B71E85-4710-94B9-16CD-F51DDC67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81916"/>
            <a:ext cx="5688848" cy="56568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91C5FC-2E83-5E36-26D3-5AB169D7C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43" y="1423915"/>
            <a:ext cx="3996661" cy="22499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46F826-5A72-4826-EA0C-A21BB834E233}"/>
              </a:ext>
            </a:extLst>
          </p:cNvPr>
          <p:cNvSpPr txBox="1"/>
          <p:nvPr/>
        </p:nvSpPr>
        <p:spPr>
          <a:xfrm>
            <a:off x="2639059" y="1081916"/>
            <a:ext cx="65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20x</a:t>
            </a:r>
          </a:p>
        </p:txBody>
      </p:sp>
      <p:pic>
        <p:nvPicPr>
          <p:cNvPr id="1026" name="Picture 2" descr="Protégez vos porcs contre la colibacillose">
            <a:extLst>
              <a:ext uri="{FF2B5EF4-FFF2-40B4-BE49-F238E27FC236}">
                <a16:creationId xmlns:a16="http://schemas.microsoft.com/office/drawing/2014/main" id="{671DA27E-71FA-AA60-F175-874A789F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88" y="5036359"/>
            <a:ext cx="1494126" cy="99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ACACDC8-1702-F063-FC92-B7983DA16078}"/>
              </a:ext>
            </a:extLst>
          </p:cNvPr>
          <p:cNvSpPr txBox="1"/>
          <p:nvPr/>
        </p:nvSpPr>
        <p:spPr>
          <a:xfrm>
            <a:off x="2940629" y="4419251"/>
            <a:ext cx="35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+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A7C15E-79E3-A274-9B47-DE97813F64C5}"/>
              </a:ext>
            </a:extLst>
          </p:cNvPr>
          <p:cNvSpPr txBox="1"/>
          <p:nvPr/>
        </p:nvSpPr>
        <p:spPr>
          <a:xfrm>
            <a:off x="2713346" y="5874126"/>
            <a:ext cx="91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ETEC F18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33C065-998F-CC69-BB68-2D4658F62008}"/>
              </a:ext>
            </a:extLst>
          </p:cNvPr>
          <p:cNvSpPr txBox="1"/>
          <p:nvPr/>
        </p:nvSpPr>
        <p:spPr>
          <a:xfrm>
            <a:off x="472385" y="462736"/>
            <a:ext cx="5396089" cy="40011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Isolement de bactériophages</a:t>
            </a:r>
          </a:p>
        </p:txBody>
      </p:sp>
      <p:graphicFrame>
        <p:nvGraphicFramePr>
          <p:cNvPr id="13" name="Espace réservé du contenu 7">
            <a:extLst>
              <a:ext uri="{FF2B5EF4-FFF2-40B4-BE49-F238E27FC236}">
                <a16:creationId xmlns:a16="http://schemas.microsoft.com/office/drawing/2014/main" id="{C36C0638-36A7-0979-4066-DC7CFEC5A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392373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59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2DEDAC-9E9D-99B3-4EDB-2C13D4CB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55CF-8ECC-4D33-9076-A79024699D73}" type="slidenum">
              <a:rPr lang="fr-BE" smtClean="0"/>
              <a:t>7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27EF91-59DC-1577-3D8F-7DB94DC4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736" y="951572"/>
            <a:ext cx="6712527" cy="58060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121E56C-8134-7FDD-9700-4C688C3975B9}"/>
              </a:ext>
            </a:extLst>
          </p:cNvPr>
          <p:cNvSpPr txBox="1"/>
          <p:nvPr/>
        </p:nvSpPr>
        <p:spPr>
          <a:xfrm>
            <a:off x="472385" y="462736"/>
            <a:ext cx="5396089" cy="40011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Caractérisation génomiques</a:t>
            </a:r>
          </a:p>
        </p:txBody>
      </p:sp>
      <p:graphicFrame>
        <p:nvGraphicFramePr>
          <p:cNvPr id="10" name="Espace réservé du contenu 7">
            <a:extLst>
              <a:ext uri="{FF2B5EF4-FFF2-40B4-BE49-F238E27FC236}">
                <a16:creationId xmlns:a16="http://schemas.microsoft.com/office/drawing/2014/main" id="{53D8D717-3340-F88C-547C-9DC8643997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813136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056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CE9281-B5C8-696B-1EDA-C3BF8470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55CF-8ECC-4D33-9076-A79024699D73}" type="slidenum">
              <a:rPr lang="fr-BE" smtClean="0"/>
              <a:t>8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82F712-06F9-CAA0-D74A-58F0A395F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85" y="2088573"/>
            <a:ext cx="6241988" cy="30331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E10075-0F7A-EE4C-BD1F-7C7FE815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73" y="966353"/>
            <a:ext cx="5552027" cy="56110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500863B-6E19-F61B-6741-B8D0091D0CF0}"/>
              </a:ext>
            </a:extLst>
          </p:cNvPr>
          <p:cNvSpPr txBox="1"/>
          <p:nvPr/>
        </p:nvSpPr>
        <p:spPr>
          <a:xfrm>
            <a:off x="472385" y="462736"/>
            <a:ext cx="5396089" cy="40011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Spectre d’hôte et résistances pH / t°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B91D4-C5AF-E13A-62A8-46ADFBDDBD8E}"/>
              </a:ext>
            </a:extLst>
          </p:cNvPr>
          <p:cNvSpPr/>
          <p:nvPr/>
        </p:nvSpPr>
        <p:spPr>
          <a:xfrm>
            <a:off x="2456597" y="2279176"/>
            <a:ext cx="955343" cy="3138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7" name="Espace réservé du contenu 7">
            <a:extLst>
              <a:ext uri="{FF2B5EF4-FFF2-40B4-BE49-F238E27FC236}">
                <a16:creationId xmlns:a16="http://schemas.microsoft.com/office/drawing/2014/main" id="{9DBB09AE-0DF4-20D0-6C4A-5CE0ABB063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602023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6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A73264-3065-DAC0-A9F5-DCFA49E1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F53FC6-E08E-D488-19DE-91875598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11" y="1766506"/>
            <a:ext cx="7936059" cy="17795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98480E-64BF-CACA-A8D5-9E32A74FD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941" y="3926529"/>
            <a:ext cx="7156118" cy="27336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81746C0-AC11-D8C7-1F4E-EF8D475D1B59}"/>
              </a:ext>
            </a:extLst>
          </p:cNvPr>
          <p:cNvSpPr txBox="1"/>
          <p:nvPr/>
        </p:nvSpPr>
        <p:spPr>
          <a:xfrm>
            <a:off x="472385" y="462736"/>
            <a:ext cx="5396089" cy="40011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Expériences en larves de </a:t>
            </a:r>
            <a:r>
              <a:rPr lang="fr-BE" sz="2000" i="1" dirty="0"/>
              <a:t>G. </a:t>
            </a:r>
            <a:r>
              <a:rPr lang="fr-BE" sz="2000" i="1" dirty="0" err="1"/>
              <a:t>mellonella</a:t>
            </a:r>
            <a:endParaRPr lang="fr-BE" sz="2000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C9BD6E0-E167-7247-7A97-C3A1C5262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86" y="462736"/>
            <a:ext cx="1499521" cy="15185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AB2822-43FA-08C8-5790-D592EAEEF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94" y="1981239"/>
            <a:ext cx="1456443" cy="943327"/>
          </a:xfrm>
          <a:prstGeom prst="rect">
            <a:avLst/>
          </a:prstGeom>
        </p:spPr>
      </p:pic>
      <p:graphicFrame>
        <p:nvGraphicFramePr>
          <p:cNvPr id="13" name="Espace réservé du contenu 7">
            <a:extLst>
              <a:ext uri="{FF2B5EF4-FFF2-40B4-BE49-F238E27FC236}">
                <a16:creationId xmlns:a16="http://schemas.microsoft.com/office/drawing/2014/main" id="{0D7784AD-AE8C-2F0B-F3D5-1CDD924CAE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606409"/>
              </p:ext>
            </p:extLst>
          </p:nvPr>
        </p:nvGraphicFramePr>
        <p:xfrm>
          <a:off x="329632" y="-5714"/>
          <a:ext cx="11862368" cy="293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5592">
                  <a:extLst>
                    <a:ext uri="{9D8B030D-6E8A-4147-A177-3AD203B41FA5}">
                      <a16:colId xmlns:a16="http://schemas.microsoft.com/office/drawing/2014/main" val="143252048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2503976409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3315124163"/>
                    </a:ext>
                  </a:extLst>
                </a:gridCol>
                <a:gridCol w="2965592">
                  <a:extLst>
                    <a:ext uri="{9D8B030D-6E8A-4147-A177-3AD203B41FA5}">
                      <a16:colId xmlns:a16="http://schemas.microsoft.com/office/drawing/2014/main" val="4272297384"/>
                    </a:ext>
                  </a:extLst>
                </a:gridCol>
              </a:tblGrid>
              <a:tr h="293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dirty="0"/>
                        <a:t>Introduction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BE" sz="1100" i="0" dirty="0"/>
                        <a:t>Isolement de phages</a:t>
                      </a:r>
                      <a:endParaRPr lang="fr-BE" sz="11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i="0" dirty="0">
                          <a:solidFill>
                            <a:schemeClr val="bg1"/>
                          </a:solidFill>
                        </a:rPr>
                        <a:t>Caractérisation des phages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i="1" dirty="0"/>
                        <a:t>G. </a:t>
                      </a:r>
                      <a:r>
                        <a:rPr lang="fr-BE" sz="1100" i="1" dirty="0" err="1"/>
                        <a:t>mellonella</a:t>
                      </a:r>
                      <a:r>
                        <a:rPr lang="fr-BE" sz="1100" i="1" dirty="0"/>
                        <a:t> </a:t>
                      </a:r>
                      <a:r>
                        <a:rPr lang="fr-BE" sz="1100" i="0" dirty="0"/>
                        <a:t>et impact sur le microbiote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6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3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</Words>
  <Application>Microsoft Office PowerPoint</Application>
  <PresentationFormat>Grand écran</PresentationFormat>
  <Paragraphs>105</Paragraphs>
  <Slides>12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1_Thème Office</vt:lpstr>
      <vt:lpstr> Les phages dans la lutte contre les ETEC dans  le cadre de la diarrhée au sevrage chez le porc  Prix Ecoantibio 2024 – COPIL RFSA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Bactériologie vétérinaire Bachelier - bloc 3</dc:title>
  <dc:creator>Thiry Damien</dc:creator>
  <cp:lastModifiedBy>Marie-Claire SANTAROSALIA</cp:lastModifiedBy>
  <cp:revision>168</cp:revision>
  <dcterms:created xsi:type="dcterms:W3CDTF">2021-09-03T14:00:20Z</dcterms:created>
  <dcterms:modified xsi:type="dcterms:W3CDTF">2024-12-16T08:46:43Z</dcterms:modified>
</cp:coreProperties>
</file>