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1" r:id="rId3"/>
    <p:sldId id="289" r:id="rId4"/>
    <p:sldId id="262" r:id="rId5"/>
    <p:sldId id="285" r:id="rId6"/>
    <p:sldId id="288" r:id="rId7"/>
    <p:sldId id="290" r:id="rId8"/>
    <p:sldId id="291" r:id="rId9"/>
    <p:sldId id="292" r:id="rId10"/>
    <p:sldId id="28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olen, Johanna" initials="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AA47"/>
    <a:srgbClr val="FF0000"/>
    <a:srgbClr val="005B94"/>
    <a:srgbClr val="0000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660"/>
  </p:normalViewPr>
  <p:slideViewPr>
    <p:cSldViewPr>
      <p:cViewPr varScale="1">
        <p:scale>
          <a:sx n="104" d="100"/>
          <a:sy n="104" d="100"/>
        </p:scale>
        <p:origin x="112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04F15E-1898-45A3-B2A3-C46FC684A9EC}" type="datetimeFigureOut">
              <a:rPr lang="en-US" smtClean="0"/>
              <a:t>7/3/2018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26D86A-79CD-408F-A87A-997AB2C60B6B}" type="slidenum">
              <a:rPr lang="en-US" smtClean="0"/>
              <a:t>‹N°›</a:t>
            </a:fld>
            <a:endParaRPr lang="en-US"/>
          </a:p>
        </p:txBody>
      </p:sp>
    </p:spTree>
    <p:extLst>
      <p:ext uri="{BB962C8B-B14F-4D97-AF65-F5344CB8AC3E}">
        <p14:creationId xmlns:p14="http://schemas.microsoft.com/office/powerpoint/2010/main" val="1137332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11"/>
          </p:nvPr>
        </p:nvSpPr>
        <p:spPr/>
        <p:txBody>
          <a:bodyPr/>
          <a:lstStyle/>
          <a:p>
            <a:r>
              <a:rPr lang="fr-FR" dirty="0" err="1"/>
              <a:t>Diagnosticsforanimals</a:t>
            </a:r>
            <a:endParaRPr lang="fr-FR" dirty="0"/>
          </a:p>
        </p:txBody>
      </p:sp>
      <p:sp>
        <p:nvSpPr>
          <p:cNvPr id="6" name="Espace réservé du numéro de diapositive 5"/>
          <p:cNvSpPr>
            <a:spLocks noGrp="1"/>
          </p:cNvSpPr>
          <p:nvPr>
            <p:ph type="sldNum" sz="quarter" idx="12"/>
          </p:nvPr>
        </p:nvSpPr>
        <p:spPr/>
        <p:txBody>
          <a:bodyPr/>
          <a:lstStyle/>
          <a:p>
            <a:fld id="{4996E1A0-7FCE-4DCE-AE77-B0FC24C748F5}" type="slidenum">
              <a:rPr lang="fr-FR" smtClean="0"/>
              <a:t>‹N°›</a:t>
            </a:fld>
            <a:endParaRPr lang="fr-FR" dirty="0"/>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5166" y="2554296"/>
            <a:ext cx="7893667" cy="1749407"/>
          </a:xfrm>
          <a:prstGeom prst="rect">
            <a:avLst/>
          </a:prstGeom>
        </p:spPr>
      </p:pic>
    </p:spTree>
    <p:extLst>
      <p:ext uri="{BB962C8B-B14F-4D97-AF65-F5344CB8AC3E}">
        <p14:creationId xmlns:p14="http://schemas.microsoft.com/office/powerpoint/2010/main" val="2283203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5094510"/>
            <a:ext cx="5486400" cy="566738"/>
          </a:xfrm>
          <a:prstGeom prst="rect">
            <a:avLst/>
          </a:prstGeom>
        </p:spPr>
        <p:txBody>
          <a:bodyPr anchor="b"/>
          <a:lstStyle>
            <a:lvl1pPr algn="l">
              <a:defRPr sz="2000" b="1"/>
            </a:lvl1pPr>
          </a:lstStyle>
          <a:p>
            <a:r>
              <a:rPr lang="fr-FR" dirty="0"/>
              <a:t>Modifiez le style du titre</a:t>
            </a:r>
          </a:p>
        </p:txBody>
      </p:sp>
      <p:sp>
        <p:nvSpPr>
          <p:cNvPr id="3" name="Espace réservé pour une image  2"/>
          <p:cNvSpPr>
            <a:spLocks noGrp="1"/>
          </p:cNvSpPr>
          <p:nvPr>
            <p:ph type="pic" idx="1"/>
          </p:nvPr>
        </p:nvSpPr>
        <p:spPr>
          <a:xfrm>
            <a:off x="1792288" y="1089421"/>
            <a:ext cx="5486400" cy="385174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814590"/>
            <a:ext cx="5486400" cy="35761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3E529FA5-B93A-426D-AC50-FE25C751F2CC}" type="datetimeFigureOut">
              <a:rPr lang="fr-FR" smtClean="0"/>
              <a:t>03/07/2018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407883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1133872"/>
            <a:ext cx="8229600" cy="1143000"/>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457200" y="2460029"/>
            <a:ext cx="8229600" cy="3705275"/>
          </a:xfrm>
          <a:prstGeom prst="rect">
            <a:avLst/>
          </a:prstGeo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3647662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091877"/>
            <a:ext cx="2057400" cy="5034286"/>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1091878"/>
            <a:ext cx="6019800" cy="5034286"/>
          </a:xfrm>
          <a:prstGeom prst="rect">
            <a:avLst/>
          </a:prstGeom>
        </p:spPr>
        <p:txBody>
          <a:bodyPr vert="eaVert"/>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3801228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3568" y="1413689"/>
            <a:ext cx="7772400" cy="1470025"/>
          </a:xfrm>
          <a:prstGeom prst="rect">
            <a:avLst/>
          </a:prstGeom>
        </p:spPr>
        <p:txBody>
          <a:bodyPr/>
          <a:lstStyle/>
          <a:p>
            <a:r>
              <a:rPr lang="fr-FR" dirty="0"/>
              <a:t> </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11"/>
          </p:nvPr>
        </p:nvSpPr>
        <p:spPr/>
        <p:txBody>
          <a:bodyPr/>
          <a:lstStyle/>
          <a:p>
            <a:r>
              <a:rPr lang="fr-FR" dirty="0" err="1"/>
              <a:t>Diagnosticsforanimals</a:t>
            </a:r>
            <a:endParaRPr lang="fr-FR" dirty="0"/>
          </a:p>
        </p:txBody>
      </p:sp>
      <p:sp>
        <p:nvSpPr>
          <p:cNvPr id="6" name="Espace réservé du numéro de diapositive 5"/>
          <p:cNvSpPr>
            <a:spLocks noGrp="1"/>
          </p:cNvSpPr>
          <p:nvPr>
            <p:ph type="sldNum" sz="quarter" idx="12"/>
          </p:nvPr>
        </p:nvSpPr>
        <p:spPr/>
        <p:txBody>
          <a:bodyPr/>
          <a:lstStyle/>
          <a:p>
            <a:fld id="{4996E1A0-7FCE-4DCE-AE77-B0FC24C748F5}" type="slidenum">
              <a:rPr lang="fr-FR" smtClean="0"/>
              <a:t>‹N°›</a:t>
            </a:fld>
            <a:endParaRPr lang="fr-FR" dirty="0"/>
          </a:p>
        </p:txBody>
      </p:sp>
    </p:spTree>
    <p:extLst>
      <p:ext uri="{BB962C8B-B14F-4D97-AF65-F5344CB8AC3E}">
        <p14:creationId xmlns:p14="http://schemas.microsoft.com/office/powerpoint/2010/main" val="189007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72384" y="1133872"/>
            <a:ext cx="8229600" cy="1143000"/>
          </a:xfrm>
          <a:prstGeom prst="rect">
            <a:avLst/>
          </a:prstGeom>
        </p:spPr>
        <p:txBody>
          <a:bodyPr>
            <a:normAutofit/>
          </a:bodyPr>
          <a:lstStyle>
            <a:lvl1pPr algn="l">
              <a:defRPr sz="3200" b="1">
                <a:solidFill>
                  <a:srgbClr val="005B94"/>
                </a:solidFill>
              </a:defRPr>
            </a:lvl1pPr>
          </a:lstStyle>
          <a:p>
            <a:r>
              <a:rPr lang="fr-FR" dirty="0"/>
              <a:t>Modifiez le style du titre</a:t>
            </a:r>
          </a:p>
        </p:txBody>
      </p:sp>
      <p:sp>
        <p:nvSpPr>
          <p:cNvPr id="3" name="Espace réservé du contenu 2"/>
          <p:cNvSpPr>
            <a:spLocks noGrp="1"/>
          </p:cNvSpPr>
          <p:nvPr>
            <p:ph idx="1"/>
          </p:nvPr>
        </p:nvSpPr>
        <p:spPr>
          <a:xfrm>
            <a:off x="467544" y="2492896"/>
            <a:ext cx="8229600" cy="3672409"/>
          </a:xfrm>
          <a:prstGeom prst="rect">
            <a:avLst/>
          </a:prstGeom>
        </p:spPr>
        <p:txBody>
          <a:bodyPr/>
          <a:lstStyle>
            <a:lvl1pPr marL="342900" indent="-342900">
              <a:buFont typeface="Wingdings" panose="05000000000000000000" pitchFamily="2" charset="2"/>
              <a:buChar char="v"/>
              <a:defRPr>
                <a:solidFill>
                  <a:srgbClr val="59AA47"/>
                </a:solidFill>
              </a:defRPr>
            </a:lvl1pPr>
            <a:lvl2pPr marL="742950" indent="-285750">
              <a:buFont typeface="Wingdings" panose="05000000000000000000" pitchFamily="2" charset="2"/>
              <a:buChar char="§"/>
              <a:defRPr/>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p:txBody>
          <a:body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23339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314334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1105867"/>
            <a:ext cx="8229600" cy="1143000"/>
          </a:xfrm>
          <a:prstGeom prst="rect">
            <a:avLst/>
          </a:prstGeom>
        </p:spPr>
        <p:txBody>
          <a:bodyPr/>
          <a:lstStyle/>
          <a:p>
            <a:r>
              <a:rPr lang="fr-FR" dirty="0"/>
              <a:t>Modifiez le style du titre</a:t>
            </a:r>
          </a:p>
        </p:txBody>
      </p:sp>
      <p:sp>
        <p:nvSpPr>
          <p:cNvPr id="3" name="Espace réservé du contenu 2"/>
          <p:cNvSpPr>
            <a:spLocks noGrp="1"/>
          </p:cNvSpPr>
          <p:nvPr>
            <p:ph sz="half" idx="1"/>
          </p:nvPr>
        </p:nvSpPr>
        <p:spPr>
          <a:xfrm>
            <a:off x="457200" y="2431429"/>
            <a:ext cx="4038600" cy="37338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2431429"/>
            <a:ext cx="4038600" cy="37338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E529FA5-B93A-426D-AC50-FE25C751F2CC}" type="datetimeFigureOut">
              <a:rPr lang="fr-FR" smtClean="0"/>
              <a:t>03/07/2018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423742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1105867"/>
            <a:ext cx="8229600" cy="1143000"/>
          </a:xfrm>
          <a:prstGeom prst="rect">
            <a:avLst/>
          </a:prstGeo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2366342"/>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4" name="Espace réservé du contenu 3"/>
          <p:cNvSpPr>
            <a:spLocks noGrp="1"/>
          </p:cNvSpPr>
          <p:nvPr>
            <p:ph sz="half" idx="2"/>
          </p:nvPr>
        </p:nvSpPr>
        <p:spPr>
          <a:xfrm>
            <a:off x="457200" y="3006104"/>
            <a:ext cx="4040188" cy="31592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4645025" y="2366342"/>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Modifiez les styles du texte du masque</a:t>
            </a:r>
          </a:p>
        </p:txBody>
      </p:sp>
      <p:sp>
        <p:nvSpPr>
          <p:cNvPr id="6" name="Espace réservé du contenu 5"/>
          <p:cNvSpPr>
            <a:spLocks noGrp="1"/>
          </p:cNvSpPr>
          <p:nvPr>
            <p:ph sz="quarter" idx="4"/>
          </p:nvPr>
        </p:nvSpPr>
        <p:spPr>
          <a:xfrm>
            <a:off x="4645025" y="3006104"/>
            <a:ext cx="4041775" cy="31592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p:cNvSpPr>
            <a:spLocks noGrp="1"/>
          </p:cNvSpPr>
          <p:nvPr>
            <p:ph type="dt" sz="half" idx="10"/>
          </p:nvPr>
        </p:nvSpPr>
        <p:spPr/>
        <p:txBody>
          <a:bodyPr/>
          <a:lstStyle/>
          <a:p>
            <a:fld id="{3E529FA5-B93A-426D-AC50-FE25C751F2CC}" type="datetimeFigureOut">
              <a:rPr lang="fr-FR" smtClean="0"/>
              <a:t>03/07/2018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325711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33872"/>
            <a:ext cx="8229600" cy="1143000"/>
          </a:xfrm>
          <a:prstGeom prst="rect">
            <a:avLst/>
          </a:prstGeom>
        </p:spPr>
        <p:txBody>
          <a:bodyPr/>
          <a:lstStyle/>
          <a:p>
            <a:r>
              <a:rPr lang="fr-FR" dirty="0"/>
              <a:t>Modifiez le style du titre</a:t>
            </a:r>
          </a:p>
        </p:txBody>
      </p:sp>
      <p:sp>
        <p:nvSpPr>
          <p:cNvPr id="3" name="Espace réservé de la date 2"/>
          <p:cNvSpPr>
            <a:spLocks noGrp="1"/>
          </p:cNvSpPr>
          <p:nvPr>
            <p:ph type="dt" sz="half" idx="10"/>
          </p:nvPr>
        </p:nvSpPr>
        <p:spPr/>
        <p:txBody>
          <a:bodyPr/>
          <a:lstStyle/>
          <a:p>
            <a:fld id="{3E529FA5-B93A-426D-AC50-FE25C751F2CC}" type="datetimeFigureOut">
              <a:rPr lang="fr-FR" smtClean="0"/>
              <a:t>03/07/2018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9903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E529FA5-B93A-426D-AC50-FE25C751F2CC}" type="datetimeFigureOut">
              <a:rPr lang="fr-FR" smtClean="0"/>
              <a:t>03/07/2018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303883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04279"/>
            <a:ext cx="3008313" cy="1162050"/>
          </a:xfrm>
          <a:prstGeom prst="rect">
            <a:avLst/>
          </a:prstGeo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1104279"/>
            <a:ext cx="5111750" cy="50610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0" y="2457374"/>
            <a:ext cx="3008313" cy="370792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3E529FA5-B93A-426D-AC50-FE25C751F2CC}" type="datetimeFigureOut">
              <a:rPr lang="fr-FR" smtClean="0"/>
              <a:t>03/07/2018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996E1A0-7FCE-4DCE-AE77-B0FC24C748F5}" type="slidenum">
              <a:rPr lang="fr-FR" smtClean="0"/>
              <a:t>‹N°›</a:t>
            </a:fld>
            <a:endParaRPr lang="fr-FR"/>
          </a:p>
        </p:txBody>
      </p:sp>
    </p:spTree>
    <p:extLst>
      <p:ext uri="{BB962C8B-B14F-4D97-AF65-F5344CB8AC3E}">
        <p14:creationId xmlns:p14="http://schemas.microsoft.com/office/powerpoint/2010/main" val="2651191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529FA5-B93A-426D-AC50-FE25C751F2CC}" type="datetimeFigureOut">
              <a:rPr lang="fr-FR" smtClean="0"/>
              <a:t>03/07/2018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err="1"/>
              <a:t>Diagnosticsforanimals</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6E1A0-7FCE-4DCE-AE77-B0FC24C748F5}" type="slidenum">
              <a:rPr lang="fr-FR" smtClean="0"/>
              <a:t>‹N°›</a:t>
            </a:fld>
            <a:endParaRPr lang="fr-FR"/>
          </a:p>
        </p:txBody>
      </p:sp>
      <p:sp>
        <p:nvSpPr>
          <p:cNvPr id="9" name="Rectangle 8"/>
          <p:cNvSpPr/>
          <p:nvPr userDrawn="1"/>
        </p:nvSpPr>
        <p:spPr>
          <a:xfrm>
            <a:off x="0" y="903"/>
            <a:ext cx="9144000" cy="763801"/>
          </a:xfrm>
          <a:prstGeom prst="rect">
            <a:avLst/>
          </a:prstGeom>
          <a:solidFill>
            <a:schemeClr val="bg1">
              <a:lumMod val="95000"/>
            </a:schemeClr>
          </a:solidFill>
          <a:ln w="222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pic>
        <p:nvPicPr>
          <p:cNvPr id="12" name="Imag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436995" y="95635"/>
            <a:ext cx="2366010" cy="525780"/>
          </a:xfrm>
          <a:prstGeom prst="rect">
            <a:avLst/>
          </a:prstGeom>
        </p:spPr>
      </p:pic>
      <p:sp>
        <p:nvSpPr>
          <p:cNvPr id="13" name="Rectangle 12"/>
          <p:cNvSpPr/>
          <p:nvPr userDrawn="1"/>
        </p:nvSpPr>
        <p:spPr>
          <a:xfrm>
            <a:off x="0" y="903"/>
            <a:ext cx="625166" cy="763801"/>
          </a:xfrm>
          <a:prstGeom prst="rect">
            <a:avLst/>
          </a:prstGeom>
          <a:solidFill>
            <a:srgbClr val="005B94"/>
          </a:solidFill>
          <a:ln w="222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112256659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jpe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png"/><Relationship Id="rId2" Type="http://schemas.openxmlformats.org/officeDocument/2006/relationships/image" Target="../media/image4.jpeg"/><Relationship Id="rId16"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hyperlink" Target="http://www.oie.int/fr/bien-etre-animal/le-bien-etre-animal-dun-coup-doeil/" TargetMode="External"/><Relationship Id="rId2" Type="http://schemas.openxmlformats.org/officeDocument/2006/relationships/image" Target="../media/image19.png"/><Relationship Id="rId1" Type="http://schemas.openxmlformats.org/officeDocument/2006/relationships/slideLayout" Target="../slideLayouts/slideLayout3.xml"/><Relationship Id="rId4" Type="http://schemas.openxmlformats.org/officeDocument/2006/relationships/image" Target="../media/image20.gi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1.jpg"/></Relationships>
</file>

<file path=ppt/slides/_rels/slide6.xml.rels><?xml version="1.0" encoding="UTF-8" standalone="yes"?>
<Relationships xmlns="http://schemas.openxmlformats.org/package/2006/relationships"><Relationship Id="rId3" Type="http://schemas.openxmlformats.org/officeDocument/2006/relationships/hyperlink" Target="https://www.educol.net/coloriage-chat-i17445.html" TargetMode="External"/><Relationship Id="rId2" Type="http://schemas.openxmlformats.org/officeDocument/2006/relationships/image" Target="../media/image22.jpeg"/><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508404" y="4653136"/>
            <a:ext cx="7772400"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fr-FR" dirty="0">
              <a:solidFill>
                <a:schemeClr val="accent1">
                  <a:lumMod val="75000"/>
                </a:schemeClr>
              </a:solidFill>
            </a:endParaRPr>
          </a:p>
        </p:txBody>
      </p:sp>
      <p:sp>
        <p:nvSpPr>
          <p:cNvPr id="3" name="Sous-titre 2"/>
          <p:cNvSpPr txBox="1">
            <a:spLocks/>
          </p:cNvSpPr>
          <p:nvPr/>
        </p:nvSpPr>
        <p:spPr>
          <a:xfrm>
            <a:off x="2768848" y="4992104"/>
            <a:ext cx="4035400" cy="669144"/>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fr-FR" i="1" dirty="0"/>
          </a:p>
        </p:txBody>
      </p:sp>
    </p:spTree>
    <p:extLst>
      <p:ext uri="{BB962C8B-B14F-4D97-AF65-F5344CB8AC3E}">
        <p14:creationId xmlns:p14="http://schemas.microsoft.com/office/powerpoint/2010/main" val="1917698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endParaRPr lang="fr-FR" dirty="0"/>
          </a:p>
        </p:txBody>
      </p:sp>
      <p:sp>
        <p:nvSpPr>
          <p:cNvPr id="3" name="Espace réservé du contenu 2"/>
          <p:cNvSpPr>
            <a:spLocks noGrp="1"/>
          </p:cNvSpPr>
          <p:nvPr>
            <p:ph idx="1"/>
          </p:nvPr>
        </p:nvSpPr>
        <p:spPr>
          <a:xfrm>
            <a:off x="467544" y="2708921"/>
            <a:ext cx="8229600" cy="1152128"/>
          </a:xfrm>
        </p:spPr>
        <p:txBody>
          <a:bodyPr anchor="ctr"/>
          <a:lstStyle/>
          <a:p>
            <a:pPr marL="0" indent="0" algn="ctr">
              <a:buNone/>
            </a:pPr>
            <a:r>
              <a:rPr lang="en-US" i="1" dirty="0">
                <a:ln w="11430"/>
                <a:effectLst>
                  <a:outerShdw blurRad="80000" dist="40000" dir="5040000" algn="tl">
                    <a:srgbClr val="000000">
                      <a:alpha val="30000"/>
                    </a:srgbClr>
                  </a:outerShdw>
                </a:effectLst>
              </a:rPr>
              <a:t>Merci…Questions?</a:t>
            </a:r>
            <a:endParaRPr lang="fr-FR" i="1" dirty="0"/>
          </a:p>
        </p:txBody>
      </p:sp>
    </p:spTree>
    <p:extLst>
      <p:ext uri="{BB962C8B-B14F-4D97-AF65-F5344CB8AC3E}">
        <p14:creationId xmlns:p14="http://schemas.microsoft.com/office/powerpoint/2010/main" val="198187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2801" y="1408022"/>
            <a:ext cx="8229600" cy="1143000"/>
          </a:xfrm>
        </p:spPr>
        <p:txBody>
          <a:bodyPr>
            <a:normAutofit fontScale="90000"/>
          </a:bodyPr>
          <a:lstStyle/>
          <a:p>
            <a:pPr algn="ctr"/>
            <a:br>
              <a:rPr lang="fr-FR" dirty="0"/>
            </a:br>
            <a:r>
              <a:rPr lang="fr-FR" sz="1800" dirty="0"/>
              <a:t>Conférence Annuelle</a:t>
            </a:r>
            <a:br>
              <a:rPr lang="fr-FR" sz="1800" dirty="0"/>
            </a:br>
            <a:r>
              <a:rPr lang="fr-FR" sz="1800" dirty="0"/>
              <a:t>Mardi 3 juillet 2018 </a:t>
            </a:r>
            <a:br>
              <a:rPr lang="fr-FR" sz="1800" dirty="0"/>
            </a:br>
            <a:r>
              <a:rPr lang="fr-FR" sz="1800" dirty="0"/>
              <a:t>Paris</a:t>
            </a:r>
            <a:br>
              <a:rPr lang="fr-FR" dirty="0"/>
            </a:br>
            <a:br>
              <a:rPr lang="fr-FR" dirty="0"/>
            </a:br>
            <a:r>
              <a:rPr lang="fr-FR" dirty="0"/>
              <a:t>Comment l’Industrie du Diagnostic peut contribuer au Bien-être Animal ?</a:t>
            </a:r>
          </a:p>
        </p:txBody>
      </p:sp>
      <p:sp>
        <p:nvSpPr>
          <p:cNvPr id="3" name="Espace réservé du contenu 2"/>
          <p:cNvSpPr>
            <a:spLocks noGrp="1"/>
          </p:cNvSpPr>
          <p:nvPr>
            <p:ph idx="1"/>
          </p:nvPr>
        </p:nvSpPr>
        <p:spPr>
          <a:xfrm>
            <a:off x="611560" y="5517232"/>
            <a:ext cx="6311922" cy="864096"/>
          </a:xfrm>
        </p:spPr>
        <p:txBody>
          <a:bodyPr/>
          <a:lstStyle/>
          <a:p>
            <a:pPr marL="0" indent="0">
              <a:buNone/>
            </a:pPr>
            <a:r>
              <a:rPr lang="fr-FR" sz="1800" dirty="0"/>
              <a:t>Serge Leterme</a:t>
            </a:r>
          </a:p>
          <a:p>
            <a:pPr marL="0" indent="0">
              <a:buNone/>
            </a:pPr>
            <a:r>
              <a:rPr lang="fr-FR" sz="1800" dirty="0"/>
              <a:t>Diagnostics For Animals, Président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1112747"/>
            <a:ext cx="2371725" cy="590550"/>
          </a:xfrm>
          <a:prstGeom prst="rect">
            <a:avLst/>
          </a:prstGeom>
        </p:spPr>
      </p:pic>
    </p:spTree>
    <p:extLst>
      <p:ext uri="{BB962C8B-B14F-4D97-AF65-F5344CB8AC3E}">
        <p14:creationId xmlns:p14="http://schemas.microsoft.com/office/powerpoint/2010/main" val="2258278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14 Members, More </a:t>
            </a:r>
            <a:r>
              <a:rPr lang="fr-FR" dirty="0" err="1"/>
              <a:t>than</a:t>
            </a:r>
            <a:r>
              <a:rPr lang="fr-FR" dirty="0"/>
              <a:t> 1400 Animal </a:t>
            </a:r>
            <a:r>
              <a:rPr lang="fr-FR" dirty="0" err="1"/>
              <a:t>Health</a:t>
            </a:r>
            <a:r>
              <a:rPr lang="fr-FR" dirty="0"/>
              <a:t> Diagnostics Tools </a:t>
            </a:r>
            <a:r>
              <a:rPr lang="fr-FR" dirty="0" err="1"/>
              <a:t>available</a:t>
            </a:r>
            <a:r>
              <a:rPr lang="fr-FR" dirty="0"/>
              <a:t>… </a:t>
            </a:r>
            <a:endParaRPr lang="en-US" dirty="0"/>
          </a:p>
        </p:txBody>
      </p:sp>
      <p:pic>
        <p:nvPicPr>
          <p:cNvPr id="4" name="Imag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336938"/>
            <a:ext cx="1746720" cy="619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9060" y="3037956"/>
            <a:ext cx="1409760" cy="123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41280" y="2466825"/>
            <a:ext cx="1566534" cy="528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359346" y="4355075"/>
            <a:ext cx="1301760" cy="845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614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29060" y="4437112"/>
            <a:ext cx="2175649" cy="729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65654" y="4687868"/>
            <a:ext cx="1084320" cy="842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12"/>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981743" y="3245722"/>
            <a:ext cx="131445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9"/>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219307" y="2816052"/>
            <a:ext cx="1185689" cy="1104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 20"/>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9552" y="5786666"/>
            <a:ext cx="1733550" cy="371475"/>
          </a:xfrm>
          <a:prstGeom prst="rect">
            <a:avLst/>
          </a:prstGeom>
        </p:spPr>
      </p:pic>
      <p:pic>
        <p:nvPicPr>
          <p:cNvPr id="13" name="Image 2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13121" y="5621456"/>
            <a:ext cx="2211142" cy="536685"/>
          </a:xfrm>
          <a:prstGeom prst="rect">
            <a:avLst/>
          </a:prstGeom>
          <a:solidFill>
            <a:schemeClr val="bg1">
              <a:lumMod val="65000"/>
            </a:schemeClr>
          </a:solidFill>
        </p:spPr>
      </p:pic>
      <p:pic>
        <p:nvPicPr>
          <p:cNvPr id="14" name="Image 23"/>
          <p:cNvPicPr>
            <a:picLocks noChangeAspect="1"/>
          </p:cNvPicPr>
          <p:nvPr/>
        </p:nvPicPr>
        <p:blipFill>
          <a:blip r:embed="rId12"/>
          <a:stretch>
            <a:fillRect/>
          </a:stretch>
        </p:blipFill>
        <p:spPr>
          <a:xfrm>
            <a:off x="7395657" y="3444323"/>
            <a:ext cx="1240986" cy="992789"/>
          </a:xfrm>
          <a:prstGeom prst="rect">
            <a:avLst/>
          </a:prstGeom>
        </p:spPr>
      </p:pic>
      <p:pic>
        <p:nvPicPr>
          <p:cNvPr id="15" name="Image 2">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789442" y="5109113"/>
            <a:ext cx="894778" cy="1063037"/>
          </a:xfrm>
          <a:prstGeom prst="rect">
            <a:avLst/>
          </a:prstGeom>
        </p:spPr>
      </p:pic>
      <p:pic>
        <p:nvPicPr>
          <p:cNvPr id="16" name="Image 9">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91812" y="4341725"/>
            <a:ext cx="1261125" cy="1008900"/>
          </a:xfrm>
          <a:prstGeom prst="rect">
            <a:avLst/>
          </a:prstGeom>
        </p:spPr>
      </p:pic>
      <p:pic>
        <p:nvPicPr>
          <p:cNvPr id="17" name="Picture 16"/>
          <p:cNvPicPr>
            <a:picLocks noChangeAspect="1"/>
          </p:cNvPicPr>
          <p:nvPr/>
        </p:nvPicPr>
        <p:blipFill rotWithShape="1">
          <a:blip r:embed="rId15">
            <a:extLst>
              <a:ext uri="{28A0092B-C50C-407E-A947-70E740481C1C}">
                <a14:useLocalDpi xmlns:a14="http://schemas.microsoft.com/office/drawing/2010/main" val="0"/>
              </a:ext>
            </a:extLst>
          </a:blip>
          <a:srcRect r="45319"/>
          <a:stretch/>
        </p:blipFill>
        <p:spPr>
          <a:xfrm>
            <a:off x="7003422" y="5559084"/>
            <a:ext cx="1636415" cy="592972"/>
          </a:xfrm>
          <a:prstGeom prst="rect">
            <a:avLst/>
          </a:prstGeom>
        </p:spPr>
      </p:pic>
      <p:pic>
        <p:nvPicPr>
          <p:cNvPr id="18" name="Picture 1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293856" y="3037956"/>
            <a:ext cx="1885950" cy="1076325"/>
          </a:xfrm>
          <a:prstGeom prst="rect">
            <a:avLst/>
          </a:prstGeom>
        </p:spPr>
      </p:pic>
    </p:spTree>
    <p:extLst>
      <p:ext uri="{BB962C8B-B14F-4D97-AF65-F5344CB8AC3E}">
        <p14:creationId xmlns:p14="http://schemas.microsoft.com/office/powerpoint/2010/main" val="291802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t="8537"/>
          <a:stretch/>
        </p:blipFill>
        <p:spPr>
          <a:xfrm>
            <a:off x="5399584" y="2499144"/>
            <a:ext cx="3481976" cy="2476403"/>
          </a:xfrm>
          <a:prstGeom prst="rect">
            <a:avLst/>
          </a:prstGeom>
        </p:spPr>
      </p:pic>
      <p:sp>
        <p:nvSpPr>
          <p:cNvPr id="2" name="Titre 1"/>
          <p:cNvSpPr>
            <a:spLocks noGrp="1"/>
          </p:cNvSpPr>
          <p:nvPr>
            <p:ph type="title"/>
          </p:nvPr>
        </p:nvSpPr>
        <p:spPr/>
        <p:txBody>
          <a:bodyPr/>
          <a:lstStyle/>
          <a:p>
            <a:pPr algn="ctr"/>
            <a:r>
              <a:rPr lang="fr-FR" dirty="0"/>
              <a:t>Qu’est-ce que le « bien-être animal»?</a:t>
            </a:r>
          </a:p>
        </p:txBody>
      </p:sp>
      <p:sp>
        <p:nvSpPr>
          <p:cNvPr id="3" name="Espace réservé du contenu 2"/>
          <p:cNvSpPr>
            <a:spLocks noGrp="1"/>
          </p:cNvSpPr>
          <p:nvPr>
            <p:ph idx="1"/>
          </p:nvPr>
        </p:nvSpPr>
        <p:spPr>
          <a:xfrm>
            <a:off x="467544" y="1954092"/>
            <a:ext cx="5544616" cy="3589859"/>
          </a:xfrm>
        </p:spPr>
        <p:txBody>
          <a:bodyPr/>
          <a:lstStyle/>
          <a:p>
            <a:r>
              <a:rPr lang="fr-FR" sz="1800" dirty="0"/>
              <a:t>« …désigne la manière dont un animal évolue dans les conditions qui l’entourent, lui assurant les besoins fondamentaux indispensables que sont:</a:t>
            </a:r>
          </a:p>
          <a:p>
            <a:pPr lvl="1"/>
            <a:r>
              <a:rPr lang="fr-FR" sz="1800" dirty="0">
                <a:solidFill>
                  <a:srgbClr val="59AA47"/>
                </a:solidFill>
              </a:rPr>
              <a:t>l’absence de faim, de soif et de malnutrition,</a:t>
            </a:r>
          </a:p>
          <a:p>
            <a:pPr lvl="1"/>
            <a:r>
              <a:rPr lang="fr-FR" sz="1800" dirty="0">
                <a:solidFill>
                  <a:srgbClr val="59AA47"/>
                </a:solidFill>
              </a:rPr>
              <a:t>l’absence de peur et de détresse,</a:t>
            </a:r>
          </a:p>
          <a:p>
            <a:pPr lvl="1"/>
            <a:r>
              <a:rPr lang="fr-FR" sz="1800" dirty="0">
                <a:solidFill>
                  <a:srgbClr val="59AA47"/>
                </a:solidFill>
              </a:rPr>
              <a:t>l’absence de stress physique et thermique,</a:t>
            </a:r>
          </a:p>
          <a:p>
            <a:pPr lvl="1"/>
            <a:r>
              <a:rPr lang="fr-FR" sz="1800" dirty="0">
                <a:solidFill>
                  <a:srgbClr val="59AA47"/>
                </a:solidFill>
              </a:rPr>
              <a:t>l’absence de douleur, de lésion et de maladie,</a:t>
            </a:r>
          </a:p>
          <a:p>
            <a:pPr lvl="1"/>
            <a:r>
              <a:rPr lang="fr-FR" sz="1800" dirty="0">
                <a:solidFill>
                  <a:srgbClr val="59AA47"/>
                </a:solidFill>
              </a:rPr>
              <a:t>la possibilité pour l’animal d’exprimer les comportements normaux de son espèce.</a:t>
            </a:r>
          </a:p>
        </p:txBody>
      </p:sp>
      <p:sp>
        <p:nvSpPr>
          <p:cNvPr id="4" name="Rectangle 3"/>
          <p:cNvSpPr/>
          <p:nvPr/>
        </p:nvSpPr>
        <p:spPr>
          <a:xfrm>
            <a:off x="467544" y="4781840"/>
            <a:ext cx="4932040" cy="246221"/>
          </a:xfrm>
          <a:prstGeom prst="rect">
            <a:avLst/>
          </a:prstGeom>
        </p:spPr>
        <p:txBody>
          <a:bodyPr wrap="square">
            <a:spAutoFit/>
          </a:bodyPr>
          <a:lstStyle/>
          <a:p>
            <a:r>
              <a:rPr lang="en-US" sz="1000" dirty="0">
                <a:solidFill>
                  <a:schemeClr val="bg1">
                    <a:lumMod val="50000"/>
                  </a:schemeClr>
                </a:solidFill>
              </a:rPr>
              <a:t>(                  </a:t>
            </a:r>
            <a:r>
              <a:rPr lang="en-US" sz="1000" dirty="0">
                <a:solidFill>
                  <a:schemeClr val="bg1">
                    <a:lumMod val="50000"/>
                  </a:schemeClr>
                </a:solidFill>
                <a:hlinkClick r:id="rId3"/>
              </a:rPr>
              <a:t>http://</a:t>
            </a:r>
            <a:r>
              <a:rPr lang="en-US" sz="1000" dirty="0" err="1">
                <a:solidFill>
                  <a:schemeClr val="bg1">
                    <a:lumMod val="50000"/>
                  </a:schemeClr>
                </a:solidFill>
                <a:hlinkClick r:id="rId3"/>
              </a:rPr>
              <a:t>www.oie.int</a:t>
            </a:r>
            <a:r>
              <a:rPr lang="en-US" sz="1000" dirty="0">
                <a:solidFill>
                  <a:schemeClr val="bg1">
                    <a:lumMod val="50000"/>
                  </a:schemeClr>
                </a:solidFill>
                <a:hlinkClick r:id="rId3"/>
              </a:rPr>
              <a:t>/</a:t>
            </a:r>
            <a:r>
              <a:rPr lang="en-US" sz="1000" dirty="0" err="1">
                <a:solidFill>
                  <a:schemeClr val="bg1">
                    <a:lumMod val="50000"/>
                  </a:schemeClr>
                </a:solidFill>
                <a:hlinkClick r:id="rId3"/>
              </a:rPr>
              <a:t>fr</a:t>
            </a:r>
            <a:r>
              <a:rPr lang="en-US" sz="1000" dirty="0">
                <a:solidFill>
                  <a:schemeClr val="bg1">
                    <a:lumMod val="50000"/>
                  </a:schemeClr>
                </a:solidFill>
                <a:hlinkClick r:id="rId3"/>
              </a:rPr>
              <a:t>/</a:t>
            </a:r>
            <a:r>
              <a:rPr lang="en-US" sz="1000" dirty="0" err="1">
                <a:solidFill>
                  <a:schemeClr val="bg1">
                    <a:lumMod val="50000"/>
                  </a:schemeClr>
                </a:solidFill>
                <a:hlinkClick r:id="rId3"/>
              </a:rPr>
              <a:t>bien</a:t>
            </a:r>
            <a:r>
              <a:rPr lang="en-US" sz="1000" dirty="0">
                <a:solidFill>
                  <a:schemeClr val="bg1">
                    <a:lumMod val="50000"/>
                  </a:schemeClr>
                </a:solidFill>
                <a:hlinkClick r:id="rId3"/>
              </a:rPr>
              <a:t>-</a:t>
            </a:r>
            <a:r>
              <a:rPr lang="en-US" sz="1000" dirty="0" err="1">
                <a:solidFill>
                  <a:schemeClr val="bg1">
                    <a:lumMod val="50000"/>
                  </a:schemeClr>
                </a:solidFill>
                <a:hlinkClick r:id="rId3"/>
              </a:rPr>
              <a:t>etre</a:t>
            </a:r>
            <a:r>
              <a:rPr lang="en-US" sz="1000" dirty="0">
                <a:solidFill>
                  <a:schemeClr val="bg1">
                    <a:lumMod val="50000"/>
                  </a:schemeClr>
                </a:solidFill>
                <a:hlinkClick r:id="rId3"/>
              </a:rPr>
              <a:t>-animal/le-</a:t>
            </a:r>
            <a:r>
              <a:rPr lang="en-US" sz="1000" dirty="0" err="1">
                <a:solidFill>
                  <a:schemeClr val="bg1">
                    <a:lumMod val="50000"/>
                  </a:schemeClr>
                </a:solidFill>
                <a:hlinkClick r:id="rId3"/>
              </a:rPr>
              <a:t>bien</a:t>
            </a:r>
            <a:r>
              <a:rPr lang="en-US" sz="1000" dirty="0">
                <a:solidFill>
                  <a:schemeClr val="bg1">
                    <a:lumMod val="50000"/>
                  </a:schemeClr>
                </a:solidFill>
                <a:hlinkClick r:id="rId3"/>
              </a:rPr>
              <a:t>-</a:t>
            </a:r>
            <a:r>
              <a:rPr lang="en-US" sz="1000" dirty="0" err="1">
                <a:solidFill>
                  <a:schemeClr val="bg1">
                    <a:lumMod val="50000"/>
                  </a:schemeClr>
                </a:solidFill>
                <a:hlinkClick r:id="rId3"/>
              </a:rPr>
              <a:t>etre</a:t>
            </a:r>
            <a:r>
              <a:rPr lang="en-US" sz="1000" dirty="0">
                <a:solidFill>
                  <a:schemeClr val="bg1">
                    <a:lumMod val="50000"/>
                  </a:schemeClr>
                </a:solidFill>
                <a:hlinkClick r:id="rId3"/>
              </a:rPr>
              <a:t>-animal-dun-coup-</a:t>
            </a:r>
            <a:r>
              <a:rPr lang="en-US" sz="1000" dirty="0" err="1">
                <a:solidFill>
                  <a:schemeClr val="bg1">
                    <a:lumMod val="50000"/>
                  </a:schemeClr>
                </a:solidFill>
                <a:hlinkClick r:id="rId3"/>
              </a:rPr>
              <a:t>doeil</a:t>
            </a:r>
            <a:r>
              <a:rPr lang="en-US" sz="1000" dirty="0">
                <a:solidFill>
                  <a:schemeClr val="bg1">
                    <a:lumMod val="50000"/>
                  </a:schemeClr>
                </a:solidFill>
                <a:hlinkClick r:id="rId3"/>
              </a:rPr>
              <a:t>/</a:t>
            </a:r>
            <a:r>
              <a:rPr lang="en-US" sz="1000" dirty="0">
                <a:solidFill>
                  <a:schemeClr val="bg1">
                    <a:lumMod val="50000"/>
                  </a:schemeClr>
                </a:solidFill>
              </a:rPr>
              <a:t> )</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487" y="4837820"/>
            <a:ext cx="440877" cy="190241"/>
          </a:xfrm>
          <a:prstGeom prst="rect">
            <a:avLst/>
          </a:prstGeom>
        </p:spPr>
      </p:pic>
      <p:sp>
        <p:nvSpPr>
          <p:cNvPr id="7" name="Espace réservé du contenu 2"/>
          <p:cNvSpPr txBox="1">
            <a:spLocks/>
          </p:cNvSpPr>
          <p:nvPr/>
        </p:nvSpPr>
        <p:spPr>
          <a:xfrm>
            <a:off x="606487" y="5590767"/>
            <a:ext cx="7550194" cy="718554"/>
          </a:xfrm>
          <a:prstGeom prst="rect">
            <a:avLst/>
          </a:prstGeom>
          <a:solidFill>
            <a:schemeClr val="bg1">
              <a:lumMod val="85000"/>
            </a:schemeClr>
          </a:solidFill>
          <a:ln>
            <a:noFill/>
          </a:ln>
        </p:spPr>
        <p:txBody>
          <a:bodyPr/>
          <a:lstStyle>
            <a:lvl1pPr marL="342900" indent="-342900" algn="l" defTabSz="914400" rtl="0" eaLnBrk="1" latinLnBrk="0" hangingPunct="1">
              <a:spcBef>
                <a:spcPct val="20000"/>
              </a:spcBef>
              <a:buFont typeface="Wingdings" panose="05000000000000000000" pitchFamily="2" charset="2"/>
              <a:buChar char="v"/>
              <a:defRPr sz="3200" kern="1200">
                <a:solidFill>
                  <a:srgbClr val="59AA47"/>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dirty="0">
                <a:solidFill>
                  <a:srgbClr val="005B94"/>
                </a:solidFill>
              </a:rPr>
              <a:t>Tout outil permettant d’identifier pro-activement un des éléments ci-dessus contribuera au bien-être animal</a:t>
            </a:r>
          </a:p>
        </p:txBody>
      </p:sp>
    </p:spTree>
    <p:extLst>
      <p:ext uri="{BB962C8B-B14F-4D97-AF65-F5344CB8AC3E}">
        <p14:creationId xmlns:p14="http://schemas.microsoft.com/office/powerpoint/2010/main" val="2827470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2"/>
          <p:cNvPicPr>
            <a:picLocks noChangeAspect="1"/>
          </p:cNvPicPr>
          <p:nvPr/>
        </p:nvPicPr>
        <p:blipFill rotWithShape="1">
          <a:blip r:embed="rId4">
            <a:extLst>
              <a:ext uri="{28A0092B-C50C-407E-A947-70E740481C1C}">
                <a14:useLocalDpi xmlns:a14="http://schemas.microsoft.com/office/drawing/2010/main" val="0"/>
              </a:ext>
            </a:extLst>
          </a:blip>
          <a:srcRect t="8150"/>
          <a:stretch/>
        </p:blipFill>
        <p:spPr>
          <a:xfrm>
            <a:off x="5928206" y="2780928"/>
            <a:ext cx="2995368" cy="2177849"/>
          </a:xfrm>
          <a:prstGeom prst="rect">
            <a:avLst/>
          </a:prstGeom>
        </p:spPr>
      </p:pic>
      <p:sp>
        <p:nvSpPr>
          <p:cNvPr id="2" name="Titre 1"/>
          <p:cNvSpPr>
            <a:spLocks noGrp="1"/>
          </p:cNvSpPr>
          <p:nvPr>
            <p:ph type="title"/>
          </p:nvPr>
        </p:nvSpPr>
        <p:spPr/>
        <p:txBody>
          <a:bodyPr>
            <a:normAutofit/>
          </a:bodyPr>
          <a:lstStyle/>
          <a:p>
            <a:pPr algn="ctr"/>
            <a:r>
              <a:rPr lang="fr-FR" dirty="0"/>
              <a:t>L’outil Diagnostic analyse la cause d’un mal-être et aide à mieux gérer ses effets</a:t>
            </a:r>
          </a:p>
        </p:txBody>
      </p:sp>
      <p:sp>
        <p:nvSpPr>
          <p:cNvPr id="7" name="Espace réservé du contenu 2"/>
          <p:cNvSpPr txBox="1">
            <a:spLocks/>
          </p:cNvSpPr>
          <p:nvPr/>
        </p:nvSpPr>
        <p:spPr>
          <a:xfrm>
            <a:off x="955881" y="5734782"/>
            <a:ext cx="7200800" cy="718554"/>
          </a:xfrm>
          <a:prstGeom prst="rect">
            <a:avLst/>
          </a:prstGeom>
          <a:solidFill>
            <a:schemeClr val="bg1">
              <a:lumMod val="85000"/>
            </a:schemeClr>
          </a:solidFill>
          <a:ln>
            <a:noFill/>
          </a:ln>
        </p:spPr>
        <p:txBody>
          <a:bodyPr/>
          <a:lstStyle>
            <a:lvl1pPr marL="342900" indent="-342900" algn="l" defTabSz="914400" rtl="0" eaLnBrk="1" latinLnBrk="0" hangingPunct="1">
              <a:spcBef>
                <a:spcPct val="20000"/>
              </a:spcBef>
              <a:buFont typeface="Wingdings" panose="05000000000000000000" pitchFamily="2" charset="2"/>
              <a:buChar char="v"/>
              <a:defRPr sz="3200" kern="1200">
                <a:solidFill>
                  <a:srgbClr val="59AA47"/>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000" dirty="0">
                <a:solidFill>
                  <a:srgbClr val="005B94"/>
                </a:solidFill>
              </a:rPr>
              <a:t>Plus le diagnostic est précoce et spécifique, le mieux adapté et meilleur sera le traitement. Vers une médecine de </a:t>
            </a:r>
            <a:r>
              <a:rPr lang="fr-FR" sz="2000" dirty="0" err="1">
                <a:solidFill>
                  <a:srgbClr val="005B94"/>
                </a:solidFill>
              </a:rPr>
              <a:t>pécision</a:t>
            </a:r>
            <a:r>
              <a:rPr lang="fr-FR" sz="2000" dirty="0">
                <a:solidFill>
                  <a:srgbClr val="005B94"/>
                </a:solidFill>
              </a:rPr>
              <a:t>.</a:t>
            </a:r>
          </a:p>
        </p:txBody>
      </p:sp>
      <p:graphicFrame>
        <p:nvGraphicFramePr>
          <p:cNvPr id="9" name="Object 8"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30" name="think-cell Slide" r:id="rId5" imgW="0" imgH="0" progId="TCLayout.ActiveDocument.1">
                  <p:embed/>
                </p:oleObj>
              </mc:Choice>
              <mc:Fallback>
                <p:oleObj name="think-cell Slide" r:id="rId5" imgW="0" imgH="0" progId="TCLayout.ActiveDocument.1">
                  <p:embed/>
                  <p:pic>
                    <p:nvPicPr>
                      <p:cNvPr id="53" name="Object 52"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 name="TextBox 33"/>
          <p:cNvSpPr txBox="1"/>
          <p:nvPr/>
        </p:nvSpPr>
        <p:spPr>
          <a:xfrm>
            <a:off x="1094353" y="2879065"/>
            <a:ext cx="1605439" cy="2062103"/>
          </a:xfrm>
          <a:prstGeom prst="rect">
            <a:avLst/>
          </a:prstGeom>
          <a:noFill/>
        </p:spPr>
        <p:txBody>
          <a:bodyPr wrap="none" rtlCol="0">
            <a:spAutoFit/>
          </a:bodyPr>
          <a:lstStyle/>
          <a:p>
            <a:pPr algn="r"/>
            <a:r>
              <a:rPr lang="fr-FR" sz="1600" dirty="0"/>
              <a:t>Stress thermique</a:t>
            </a:r>
          </a:p>
          <a:p>
            <a:pPr algn="r"/>
            <a:r>
              <a:rPr lang="fr-FR" sz="1600" dirty="0"/>
              <a:t>Espace restreint</a:t>
            </a:r>
          </a:p>
          <a:p>
            <a:pPr algn="r"/>
            <a:r>
              <a:rPr lang="fr-FR" sz="1600" dirty="0"/>
              <a:t>Malnutrition</a:t>
            </a:r>
          </a:p>
          <a:p>
            <a:pPr algn="r"/>
            <a:r>
              <a:rPr lang="fr-FR" sz="1600" dirty="0"/>
              <a:t>Hygiène</a:t>
            </a:r>
          </a:p>
          <a:p>
            <a:pPr algn="r"/>
            <a:r>
              <a:rPr lang="fr-FR" sz="1600" dirty="0"/>
              <a:t>Maltraitance</a:t>
            </a:r>
          </a:p>
          <a:p>
            <a:pPr algn="r"/>
            <a:r>
              <a:rPr lang="fr-FR" sz="1600" dirty="0"/>
              <a:t>Mouvement</a:t>
            </a:r>
          </a:p>
          <a:p>
            <a:pPr algn="r"/>
            <a:r>
              <a:rPr lang="fr-FR" sz="1600" dirty="0"/>
              <a:t>Surproduction</a:t>
            </a:r>
          </a:p>
          <a:p>
            <a:pPr algn="r"/>
            <a:r>
              <a:rPr lang="fr-FR" sz="1600" dirty="0"/>
              <a:t>Agents Infectieux</a:t>
            </a:r>
            <a:endParaRPr lang="en-US" sz="1600" dirty="0"/>
          </a:p>
        </p:txBody>
      </p:sp>
      <p:sp>
        <p:nvSpPr>
          <p:cNvPr id="35" name="Arrow: Right 34"/>
          <p:cNvSpPr/>
          <p:nvPr/>
        </p:nvSpPr>
        <p:spPr>
          <a:xfrm>
            <a:off x="1187624" y="5013176"/>
            <a:ext cx="6768752" cy="648072"/>
          </a:xfrm>
          <a:prstGeom prst="rightArrow">
            <a:avLst/>
          </a:prstGeom>
          <a:gradFill flip="none" rotWithShape="1">
            <a:gsLst>
              <a:gs pos="23000">
                <a:srgbClr val="FFC000"/>
              </a:gs>
              <a:gs pos="0">
                <a:srgbClr val="59AA47"/>
              </a:gs>
              <a:gs pos="57000">
                <a:srgbClr val="FFC000"/>
              </a:gs>
              <a:gs pos="100000">
                <a:srgbClr val="00B05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rot="18900000">
            <a:off x="2949732" y="4249112"/>
            <a:ext cx="1177566" cy="369332"/>
          </a:xfrm>
          <a:prstGeom prst="rect">
            <a:avLst/>
          </a:prstGeom>
          <a:noFill/>
        </p:spPr>
        <p:txBody>
          <a:bodyPr wrap="none" rtlCol="0">
            <a:spAutoFit/>
          </a:bodyPr>
          <a:lstStyle/>
          <a:p>
            <a:r>
              <a:rPr lang="fr-FR" b="1" dirty="0">
                <a:solidFill>
                  <a:srgbClr val="59AA47"/>
                </a:solidFill>
              </a:rPr>
              <a:t>Diagnostic</a:t>
            </a:r>
            <a:endParaRPr lang="en-US" b="1" dirty="0">
              <a:solidFill>
                <a:srgbClr val="59AA47"/>
              </a:solidFill>
            </a:endParaRPr>
          </a:p>
        </p:txBody>
      </p:sp>
      <p:sp>
        <p:nvSpPr>
          <p:cNvPr id="37" name="TextBox 36"/>
          <p:cNvSpPr txBox="1"/>
          <p:nvPr/>
        </p:nvSpPr>
        <p:spPr>
          <a:xfrm rot="18900000">
            <a:off x="4100191" y="4106495"/>
            <a:ext cx="1207767" cy="646331"/>
          </a:xfrm>
          <a:prstGeom prst="rect">
            <a:avLst/>
          </a:prstGeom>
          <a:noFill/>
        </p:spPr>
        <p:txBody>
          <a:bodyPr wrap="none" rtlCol="0">
            <a:spAutoFit/>
          </a:bodyPr>
          <a:lstStyle/>
          <a:p>
            <a:r>
              <a:rPr lang="fr-FR" dirty="0"/>
              <a:t>Traitement</a:t>
            </a:r>
          </a:p>
          <a:p>
            <a:r>
              <a:rPr lang="fr-FR" dirty="0"/>
              <a:t>Approprié</a:t>
            </a:r>
            <a:endParaRPr lang="en-US" dirty="0"/>
          </a:p>
        </p:txBody>
      </p:sp>
      <p:sp>
        <p:nvSpPr>
          <p:cNvPr id="38" name="Arrow: Right 37"/>
          <p:cNvSpPr/>
          <p:nvPr/>
        </p:nvSpPr>
        <p:spPr>
          <a:xfrm>
            <a:off x="1187624" y="2134531"/>
            <a:ext cx="6768752" cy="648072"/>
          </a:xfrm>
          <a:prstGeom prst="rightArrow">
            <a:avLst/>
          </a:prstGeom>
          <a:gradFill flip="none" rotWithShape="1">
            <a:gsLst>
              <a:gs pos="24000">
                <a:srgbClr val="FFC000"/>
              </a:gs>
              <a:gs pos="0">
                <a:srgbClr val="59AA47"/>
              </a:gs>
              <a:gs pos="71000">
                <a:srgbClr val="FF0000"/>
              </a:gs>
              <a:gs pos="100000">
                <a:srgbClr val="FF0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p:cNvSpPr/>
          <p:nvPr/>
        </p:nvSpPr>
        <p:spPr>
          <a:xfrm>
            <a:off x="1187624" y="2276872"/>
            <a:ext cx="1054071" cy="369332"/>
          </a:xfrm>
          <a:prstGeom prst="rect">
            <a:avLst/>
          </a:prstGeom>
        </p:spPr>
        <p:txBody>
          <a:bodyPr wrap="none">
            <a:spAutoFit/>
          </a:bodyPr>
          <a:lstStyle/>
          <a:p>
            <a:pPr algn="ctr"/>
            <a:r>
              <a:rPr lang="fr-FR" dirty="0">
                <a:solidFill>
                  <a:schemeClr val="bg1"/>
                </a:solidFill>
              </a:rPr>
              <a:t>Bien-être</a:t>
            </a:r>
            <a:endParaRPr lang="en-US" dirty="0">
              <a:solidFill>
                <a:schemeClr val="bg1"/>
              </a:solidFill>
            </a:endParaRPr>
          </a:p>
        </p:txBody>
      </p:sp>
      <p:sp>
        <p:nvSpPr>
          <p:cNvPr id="41" name="Rectangle 40"/>
          <p:cNvSpPr/>
          <p:nvPr/>
        </p:nvSpPr>
        <p:spPr>
          <a:xfrm>
            <a:off x="6633210" y="2267747"/>
            <a:ext cx="999569" cy="369332"/>
          </a:xfrm>
          <a:prstGeom prst="rect">
            <a:avLst/>
          </a:prstGeom>
        </p:spPr>
        <p:txBody>
          <a:bodyPr wrap="none">
            <a:spAutoFit/>
          </a:bodyPr>
          <a:lstStyle/>
          <a:p>
            <a:pPr algn="ctr"/>
            <a:r>
              <a:rPr lang="fr-FR" dirty="0">
                <a:solidFill>
                  <a:schemeClr val="bg1"/>
                </a:solidFill>
              </a:rPr>
              <a:t>Mal-être</a:t>
            </a:r>
            <a:endParaRPr lang="en-US" dirty="0">
              <a:solidFill>
                <a:schemeClr val="bg1"/>
              </a:solidFill>
            </a:endParaRPr>
          </a:p>
        </p:txBody>
      </p:sp>
      <p:cxnSp>
        <p:nvCxnSpPr>
          <p:cNvPr id="43" name="Straight Connector 42"/>
          <p:cNvCxnSpPr/>
          <p:nvPr/>
        </p:nvCxnSpPr>
        <p:spPr>
          <a:xfrm>
            <a:off x="2699792" y="296210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Isosceles Triangle 43"/>
          <p:cNvSpPr/>
          <p:nvPr/>
        </p:nvSpPr>
        <p:spPr>
          <a:xfrm>
            <a:off x="1897072" y="2628329"/>
            <a:ext cx="165116" cy="142341"/>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rot="10800000">
            <a:off x="1897072" y="5014851"/>
            <a:ext cx="165116" cy="142341"/>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rot="10800000">
            <a:off x="4184241" y="5014850"/>
            <a:ext cx="165116" cy="142341"/>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p:cNvSpPr/>
          <p:nvPr/>
        </p:nvSpPr>
        <p:spPr>
          <a:xfrm rot="10800000">
            <a:off x="3151620" y="5014851"/>
            <a:ext cx="165116" cy="142341"/>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Arrow: Curved Down 49"/>
          <p:cNvSpPr/>
          <p:nvPr/>
        </p:nvSpPr>
        <p:spPr>
          <a:xfrm>
            <a:off x="3825021" y="3597613"/>
            <a:ext cx="985420" cy="360040"/>
          </a:xfrm>
          <a:prstGeom prst="curvedDownArrow">
            <a:avLst>
              <a:gd name="adj1" fmla="val 19681"/>
              <a:gd name="adj2" fmla="val 69343"/>
              <a:gd name="adj3" fmla="val 412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Arrow: Curved Down 50"/>
          <p:cNvSpPr/>
          <p:nvPr/>
        </p:nvSpPr>
        <p:spPr>
          <a:xfrm flipH="1">
            <a:off x="2699792" y="3597613"/>
            <a:ext cx="1065365" cy="360040"/>
          </a:xfrm>
          <a:prstGeom prst="curvedDownArrow">
            <a:avLst>
              <a:gd name="adj1" fmla="val 19681"/>
              <a:gd name="adj2" fmla="val 69343"/>
              <a:gd name="adj3" fmla="val 412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05967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rrow: Curved Down 27"/>
          <p:cNvSpPr/>
          <p:nvPr/>
        </p:nvSpPr>
        <p:spPr>
          <a:xfrm>
            <a:off x="3448451" y="4509120"/>
            <a:ext cx="842292" cy="4320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fontScale="90000"/>
          </a:bodyPr>
          <a:lstStyle/>
          <a:p>
            <a:r>
              <a:rPr lang="fr-FR" dirty="0"/>
              <a:t>L’usage des Diagnostics et le Bien-être Animal: Attente Sociétale contre Logique Economique? ...Pas obligatoirement !</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39" y="4439022"/>
            <a:ext cx="865799" cy="980728"/>
          </a:xfrm>
          <a:prstGeom prst="rect">
            <a:avLst/>
          </a:prstGeom>
        </p:spPr>
      </p:pic>
      <p:pic>
        <p:nvPicPr>
          <p:cNvPr id="2050" name="Picture 2" descr="Résultat de recherche d'images pour &quot;dessin chat&quot;">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48223" y="2780928"/>
            <a:ext cx="1232633" cy="872704"/>
          </a:xfrm>
          <a:prstGeom prst="rect">
            <a:avLst/>
          </a:prstGeom>
          <a:noFill/>
          <a:extLst>
            <a:ext uri="{909E8E84-426E-40DD-AFC4-6F175D3DCCD1}">
              <a14:hiddenFill xmlns:a14="http://schemas.microsoft.com/office/drawing/2010/main">
                <a:solidFill>
                  <a:srgbClr val="FFFFFF"/>
                </a:solidFill>
              </a14:hiddenFill>
            </a:ext>
          </a:extLst>
        </p:spPr>
      </p:pic>
      <p:sp>
        <p:nvSpPr>
          <p:cNvPr id="12" name="Arrow: Curved Up 11"/>
          <p:cNvSpPr/>
          <p:nvPr/>
        </p:nvSpPr>
        <p:spPr>
          <a:xfrm>
            <a:off x="2406241" y="3292107"/>
            <a:ext cx="3024336" cy="43635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Up 13"/>
          <p:cNvSpPr/>
          <p:nvPr/>
        </p:nvSpPr>
        <p:spPr>
          <a:xfrm flipV="1">
            <a:off x="2406241" y="4244976"/>
            <a:ext cx="3024336" cy="43635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p:cNvSpPr txBox="1"/>
          <p:nvPr/>
        </p:nvSpPr>
        <p:spPr>
          <a:xfrm>
            <a:off x="5508105" y="2948832"/>
            <a:ext cx="1656183" cy="646331"/>
          </a:xfrm>
          <a:prstGeom prst="rect">
            <a:avLst/>
          </a:prstGeom>
          <a:noFill/>
        </p:spPr>
        <p:txBody>
          <a:bodyPr wrap="square" rtlCol="0">
            <a:spAutoFit/>
          </a:bodyPr>
          <a:lstStyle/>
          <a:p>
            <a:pPr algn="ctr"/>
            <a:r>
              <a:rPr lang="fr-FR" dirty="0">
                <a:solidFill>
                  <a:srgbClr val="59AA47"/>
                </a:solidFill>
              </a:rPr>
              <a:t>Bien-être du « Propriétaire »</a:t>
            </a:r>
            <a:endParaRPr lang="en-US" dirty="0">
              <a:solidFill>
                <a:srgbClr val="59AA47"/>
              </a:solidFill>
            </a:endParaRPr>
          </a:p>
        </p:txBody>
      </p:sp>
      <p:sp>
        <p:nvSpPr>
          <p:cNvPr id="17" name="TextBox 16"/>
          <p:cNvSpPr txBox="1"/>
          <p:nvPr/>
        </p:nvSpPr>
        <p:spPr>
          <a:xfrm>
            <a:off x="6660232" y="4309516"/>
            <a:ext cx="1656183" cy="923330"/>
          </a:xfrm>
          <a:prstGeom prst="rect">
            <a:avLst/>
          </a:prstGeom>
          <a:noFill/>
        </p:spPr>
        <p:txBody>
          <a:bodyPr wrap="square" rtlCol="0">
            <a:spAutoFit/>
          </a:bodyPr>
          <a:lstStyle/>
          <a:p>
            <a:pPr algn="ctr"/>
            <a:r>
              <a:rPr lang="fr-FR" dirty="0">
                <a:solidFill>
                  <a:srgbClr val="59AA47"/>
                </a:solidFill>
              </a:rPr>
              <a:t>Qualité</a:t>
            </a:r>
          </a:p>
          <a:p>
            <a:pPr algn="ctr"/>
            <a:r>
              <a:rPr lang="fr-FR" dirty="0">
                <a:solidFill>
                  <a:srgbClr val="59AA47"/>
                </a:solidFill>
              </a:rPr>
              <a:t>Alimentation Humaine</a:t>
            </a:r>
            <a:endParaRPr lang="en-US" dirty="0">
              <a:solidFill>
                <a:srgbClr val="59AA47"/>
              </a:solidFill>
            </a:endParaRPr>
          </a:p>
        </p:txBody>
      </p:sp>
      <p:sp>
        <p:nvSpPr>
          <p:cNvPr id="11" name="Rectangle: Rounded Corners 10"/>
          <p:cNvSpPr/>
          <p:nvPr/>
        </p:nvSpPr>
        <p:spPr>
          <a:xfrm>
            <a:off x="3275857" y="3661444"/>
            <a:ext cx="1224136" cy="648072"/>
          </a:xfrm>
          <a:prstGeom prst="roundRect">
            <a:avLst/>
          </a:prstGeom>
          <a:solidFill>
            <a:srgbClr val="59A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Réduction de la Souffrance</a:t>
            </a:r>
            <a:endParaRPr lang="en-US" sz="1400" dirty="0"/>
          </a:p>
        </p:txBody>
      </p:sp>
      <p:sp>
        <p:nvSpPr>
          <p:cNvPr id="25" name="Espace réservé du contenu 2"/>
          <p:cNvSpPr txBox="1">
            <a:spLocks/>
          </p:cNvSpPr>
          <p:nvPr/>
        </p:nvSpPr>
        <p:spPr>
          <a:xfrm>
            <a:off x="611560" y="5589240"/>
            <a:ext cx="7920880" cy="868520"/>
          </a:xfrm>
          <a:prstGeom prst="rect">
            <a:avLst/>
          </a:prstGeom>
          <a:solidFill>
            <a:schemeClr val="bg1">
              <a:lumMod val="85000"/>
            </a:schemeClr>
          </a:solidFill>
          <a:ln>
            <a:noFill/>
          </a:ln>
        </p:spPr>
        <p:txBody>
          <a:bodyPr/>
          <a:lstStyle>
            <a:lvl1pPr marL="342900" indent="-342900" algn="l" defTabSz="914400" rtl="0" eaLnBrk="1" latinLnBrk="0" hangingPunct="1">
              <a:spcBef>
                <a:spcPct val="20000"/>
              </a:spcBef>
              <a:buFont typeface="Wingdings" panose="05000000000000000000" pitchFamily="2" charset="2"/>
              <a:buChar char="v"/>
              <a:defRPr sz="3200" kern="1200">
                <a:solidFill>
                  <a:srgbClr val="59AA47"/>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600" dirty="0">
                <a:solidFill>
                  <a:srgbClr val="005B94"/>
                </a:solidFill>
              </a:rPr>
              <a:t>Les animaux de compagnies sont plus favorisés. Une communication adaptée permet de démontrer le retour sur investissement pour les animaux de rente…mais la chaîne entre l’animal et l’assiette est longue et difficile à convaincre!</a:t>
            </a:r>
          </a:p>
        </p:txBody>
      </p:sp>
      <p:sp>
        <p:nvSpPr>
          <p:cNvPr id="19" name="Arrow: Curved Down 18"/>
          <p:cNvSpPr/>
          <p:nvPr/>
        </p:nvSpPr>
        <p:spPr>
          <a:xfrm>
            <a:off x="5519838" y="4309516"/>
            <a:ext cx="564330" cy="3718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Arrow: Curved Down 26"/>
          <p:cNvSpPr/>
          <p:nvPr/>
        </p:nvSpPr>
        <p:spPr>
          <a:xfrm>
            <a:off x="6129109" y="4309516"/>
            <a:ext cx="564330" cy="3718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p:cNvSpPr txBox="1"/>
          <p:nvPr/>
        </p:nvSpPr>
        <p:spPr>
          <a:xfrm>
            <a:off x="3448451" y="3191967"/>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29" name="TextBox 28"/>
          <p:cNvSpPr txBox="1"/>
          <p:nvPr/>
        </p:nvSpPr>
        <p:spPr>
          <a:xfrm>
            <a:off x="3649698" y="4430918"/>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30" name="TextBox 29"/>
          <p:cNvSpPr txBox="1"/>
          <p:nvPr/>
        </p:nvSpPr>
        <p:spPr>
          <a:xfrm>
            <a:off x="3794714" y="3266794"/>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31" name="TextBox 30"/>
          <p:cNvSpPr txBox="1"/>
          <p:nvPr/>
        </p:nvSpPr>
        <p:spPr>
          <a:xfrm>
            <a:off x="3639910" y="3106577"/>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32" name="TextBox 31"/>
          <p:cNvSpPr txBox="1"/>
          <p:nvPr/>
        </p:nvSpPr>
        <p:spPr>
          <a:xfrm>
            <a:off x="3473615" y="2955584"/>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33" name="TextBox 32"/>
          <p:cNvSpPr txBox="1"/>
          <p:nvPr/>
        </p:nvSpPr>
        <p:spPr>
          <a:xfrm>
            <a:off x="3819878" y="3030411"/>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34" name="TextBox 33"/>
          <p:cNvSpPr txBox="1"/>
          <p:nvPr/>
        </p:nvSpPr>
        <p:spPr>
          <a:xfrm>
            <a:off x="3665074" y="2870194"/>
            <a:ext cx="496029" cy="461665"/>
          </a:xfrm>
          <a:prstGeom prst="rect">
            <a:avLst/>
          </a:prstGeom>
          <a:noFill/>
        </p:spPr>
        <p:txBody>
          <a:bodyPr wrap="square" rtlCol="0">
            <a:spAutoFit/>
          </a:bodyPr>
          <a:lstStyle/>
          <a:p>
            <a:r>
              <a:rPr lang="fr-FR" sz="2400" b="1" dirty="0">
                <a:solidFill>
                  <a:srgbClr val="FF0000"/>
                </a:solidFill>
              </a:rPr>
              <a:t>€</a:t>
            </a:r>
            <a:endParaRPr lang="en-US" sz="2400" b="1" dirty="0">
              <a:solidFill>
                <a:srgbClr val="FF0000"/>
              </a:solidFill>
            </a:endParaRPr>
          </a:p>
        </p:txBody>
      </p:sp>
      <p:sp>
        <p:nvSpPr>
          <p:cNvPr id="2048" name="TextBox 2047"/>
          <p:cNvSpPr txBox="1"/>
          <p:nvPr/>
        </p:nvSpPr>
        <p:spPr>
          <a:xfrm>
            <a:off x="3166016" y="4907521"/>
            <a:ext cx="628698" cy="369332"/>
          </a:xfrm>
          <a:prstGeom prst="rect">
            <a:avLst/>
          </a:prstGeom>
          <a:noFill/>
        </p:spPr>
        <p:txBody>
          <a:bodyPr wrap="none" rtlCol="0">
            <a:spAutoFit/>
          </a:bodyPr>
          <a:lstStyle/>
          <a:p>
            <a:r>
              <a:rPr lang="fr-FR" dirty="0">
                <a:solidFill>
                  <a:srgbClr val="59AA47"/>
                </a:solidFill>
              </a:rPr>
              <a:t>Coût</a:t>
            </a:r>
            <a:endParaRPr lang="en-US" dirty="0">
              <a:solidFill>
                <a:srgbClr val="59AA47"/>
              </a:solidFill>
            </a:endParaRPr>
          </a:p>
        </p:txBody>
      </p:sp>
      <p:sp>
        <p:nvSpPr>
          <p:cNvPr id="37" name="TextBox 36"/>
          <p:cNvSpPr txBox="1"/>
          <p:nvPr/>
        </p:nvSpPr>
        <p:spPr>
          <a:xfrm>
            <a:off x="3982543" y="4907521"/>
            <a:ext cx="1903983" cy="615553"/>
          </a:xfrm>
          <a:prstGeom prst="rect">
            <a:avLst/>
          </a:prstGeom>
          <a:noFill/>
        </p:spPr>
        <p:txBody>
          <a:bodyPr wrap="none" rtlCol="0">
            <a:spAutoFit/>
          </a:bodyPr>
          <a:lstStyle/>
          <a:p>
            <a:r>
              <a:rPr lang="fr-FR" dirty="0">
                <a:solidFill>
                  <a:srgbClr val="59AA47"/>
                </a:solidFill>
              </a:rPr>
              <a:t>ROI</a:t>
            </a:r>
          </a:p>
          <a:p>
            <a:r>
              <a:rPr lang="fr-FR" sz="1600" dirty="0">
                <a:solidFill>
                  <a:srgbClr val="59AA47"/>
                </a:solidFill>
              </a:rPr>
              <a:t>(Product., &amp; Qualité)</a:t>
            </a:r>
            <a:endParaRPr lang="en-US" sz="1600" dirty="0">
              <a:solidFill>
                <a:srgbClr val="59AA47"/>
              </a:solidFill>
            </a:endParaRPr>
          </a:p>
        </p:txBody>
      </p:sp>
    </p:spTree>
    <p:extLst>
      <p:ext uri="{BB962C8B-B14F-4D97-AF65-F5344CB8AC3E}">
        <p14:creationId xmlns:p14="http://schemas.microsoft.com/office/powerpoint/2010/main" val="3919347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L’Innovation en Diagnostic Contribue au Bien-être des </a:t>
            </a:r>
            <a:r>
              <a:rPr lang="fr-FR" dirty="0" err="1"/>
              <a:t>Anx</a:t>
            </a:r>
            <a:r>
              <a:rPr lang="fr-FR" dirty="0"/>
              <a:t> de Compagnie… </a:t>
            </a:r>
            <a:endParaRPr lang="en-US" dirty="0"/>
          </a:p>
        </p:txBody>
      </p:sp>
      <p:sp>
        <p:nvSpPr>
          <p:cNvPr id="3" name="Content Placeholder 2"/>
          <p:cNvSpPr>
            <a:spLocks noGrp="1"/>
          </p:cNvSpPr>
          <p:nvPr>
            <p:ph idx="1"/>
          </p:nvPr>
        </p:nvSpPr>
        <p:spPr>
          <a:xfrm>
            <a:off x="467544" y="2492896"/>
            <a:ext cx="4752528" cy="3672409"/>
          </a:xfrm>
        </p:spPr>
        <p:txBody>
          <a:bodyPr/>
          <a:lstStyle/>
          <a:p>
            <a:r>
              <a:rPr lang="fr-FR" sz="2400" dirty="0"/>
              <a:t>Dépistage des maladies infectieuses</a:t>
            </a:r>
          </a:p>
          <a:p>
            <a:r>
              <a:rPr lang="fr-FR" sz="2400" dirty="0"/>
              <a:t>Bilan sanguin, urinaire, biochimique et électrolytique</a:t>
            </a:r>
          </a:p>
          <a:p>
            <a:r>
              <a:rPr lang="fr-FR" sz="2400" dirty="0"/>
              <a:t>Recherche pour des marqueurs toujours plus précoces. Ex.: SDMA (17 mois plus précoce que la créatinine chez le chat)</a:t>
            </a:r>
          </a:p>
          <a:p>
            <a:endParaRPr lang="en-US" dirty="0"/>
          </a:p>
        </p:txBody>
      </p:sp>
      <p:pic>
        <p:nvPicPr>
          <p:cNvPr id="5" name="Picture 4"/>
          <p:cNvPicPr>
            <a:picLocks noChangeAspect="1"/>
          </p:cNvPicPr>
          <p:nvPr/>
        </p:nvPicPr>
        <p:blipFill>
          <a:blip r:embed="rId2"/>
          <a:stretch>
            <a:fillRect/>
          </a:stretch>
        </p:blipFill>
        <p:spPr>
          <a:xfrm>
            <a:off x="5292080" y="2636912"/>
            <a:ext cx="3756904" cy="3628057"/>
          </a:xfrm>
          <a:prstGeom prst="rect">
            <a:avLst/>
          </a:prstGeom>
        </p:spPr>
      </p:pic>
    </p:spTree>
    <p:extLst>
      <p:ext uri="{BB962C8B-B14F-4D97-AF65-F5344CB8AC3E}">
        <p14:creationId xmlns:p14="http://schemas.microsoft.com/office/powerpoint/2010/main" val="3261776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L’Innovation Contribue Aussi au Bien-être des </a:t>
            </a:r>
            <a:r>
              <a:rPr lang="fr-FR" dirty="0" err="1"/>
              <a:t>Anx</a:t>
            </a:r>
            <a:r>
              <a:rPr lang="fr-FR" dirty="0"/>
              <a:t> de Production…</a:t>
            </a:r>
            <a:endParaRPr lang="en-US" dirty="0"/>
          </a:p>
        </p:txBody>
      </p:sp>
      <p:sp>
        <p:nvSpPr>
          <p:cNvPr id="3" name="Content Placeholder 2"/>
          <p:cNvSpPr>
            <a:spLocks noGrp="1"/>
          </p:cNvSpPr>
          <p:nvPr>
            <p:ph idx="1"/>
          </p:nvPr>
        </p:nvSpPr>
        <p:spPr>
          <a:xfrm>
            <a:off x="467544" y="2276873"/>
            <a:ext cx="5112568" cy="3384376"/>
          </a:xfrm>
        </p:spPr>
        <p:txBody>
          <a:bodyPr/>
          <a:lstStyle/>
          <a:p>
            <a:r>
              <a:rPr lang="fr-FR" sz="2000" dirty="0"/>
              <a:t>Majoritairement dépistage des maladies infectieuses</a:t>
            </a:r>
          </a:p>
          <a:p>
            <a:r>
              <a:rPr lang="fr-FR" sz="2000" dirty="0"/>
              <a:t>Test de Gestation bovine sur lait</a:t>
            </a:r>
          </a:p>
          <a:p>
            <a:r>
              <a:rPr lang="fr-FR" sz="2000" dirty="0"/>
              <a:t>Mesure du stress chez le porc</a:t>
            </a:r>
          </a:p>
          <a:p>
            <a:r>
              <a:rPr lang="fr-FR" sz="2000" dirty="0"/>
              <a:t>Mammites: Identification des agents infectieux, de leur résistance aux AM pour un traitement mieux ciblé</a:t>
            </a:r>
          </a:p>
          <a:p>
            <a:r>
              <a:rPr lang="fr-FR" sz="2000" dirty="0"/>
              <a:t>Animaux « Connectés » ou surveillés par vidéo (agressivité, breuvage, </a:t>
            </a:r>
            <a:r>
              <a:rPr lang="fr-FR" sz="2000" dirty="0" err="1"/>
              <a:t>etc</a:t>
            </a:r>
            <a:r>
              <a:rPr lang="fr-FR" sz="2000" dirty="0"/>
              <a:t>)</a:t>
            </a:r>
          </a:p>
          <a:p>
            <a:r>
              <a:rPr lang="fr-FR" sz="2000" dirty="0"/>
              <a:t>Méthodes d’évaluation (</a:t>
            </a:r>
            <a:r>
              <a:rPr lang="fr-FR" sz="2000" dirty="0" err="1"/>
              <a:t>Ebene</a:t>
            </a:r>
            <a:r>
              <a:rPr lang="fr-FR" sz="2000" dirty="0"/>
              <a:t>, </a:t>
            </a:r>
            <a:r>
              <a:rPr lang="fr-FR" sz="2000" dirty="0" err="1"/>
              <a:t>Welfare</a:t>
            </a:r>
            <a:r>
              <a:rPr lang="fr-FR" sz="2000" dirty="0"/>
              <a:t> QA,…)</a:t>
            </a:r>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2708920"/>
            <a:ext cx="3553920" cy="2727759"/>
          </a:xfrm>
          <a:prstGeom prst="rect">
            <a:avLst/>
          </a:prstGeom>
        </p:spPr>
      </p:pic>
      <p:sp>
        <p:nvSpPr>
          <p:cNvPr id="5" name="Espace réservé du contenu 2"/>
          <p:cNvSpPr txBox="1">
            <a:spLocks/>
          </p:cNvSpPr>
          <p:nvPr/>
        </p:nvSpPr>
        <p:spPr>
          <a:xfrm>
            <a:off x="611560" y="6021288"/>
            <a:ext cx="7920880" cy="720080"/>
          </a:xfrm>
          <a:prstGeom prst="rect">
            <a:avLst/>
          </a:prstGeom>
          <a:solidFill>
            <a:schemeClr val="bg1">
              <a:lumMod val="85000"/>
            </a:schemeClr>
          </a:solidFill>
          <a:ln>
            <a:noFill/>
          </a:ln>
        </p:spPr>
        <p:txBody>
          <a:bodyPr/>
          <a:lstStyle>
            <a:lvl1pPr marL="342900" indent="-342900" algn="l" defTabSz="914400" rtl="0" eaLnBrk="1" latinLnBrk="0" hangingPunct="1">
              <a:spcBef>
                <a:spcPct val="20000"/>
              </a:spcBef>
              <a:buFont typeface="Wingdings" panose="05000000000000000000" pitchFamily="2" charset="2"/>
              <a:buChar char="v"/>
              <a:defRPr sz="3200" kern="1200">
                <a:solidFill>
                  <a:srgbClr val="59AA47"/>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1600" dirty="0">
                <a:solidFill>
                  <a:srgbClr val="005B94"/>
                </a:solidFill>
              </a:rPr>
              <a:t>Même si la Qualité du « Produit Fini » et la productivité représentent les objectifs premiers dirigeant la recherche, l’impact sur le bien-être est plus souvent pris en compte.</a:t>
            </a:r>
          </a:p>
        </p:txBody>
      </p:sp>
    </p:spTree>
    <p:extLst>
      <p:ext uri="{BB962C8B-B14F-4D97-AF65-F5344CB8AC3E}">
        <p14:creationId xmlns:p14="http://schemas.microsoft.com/office/powerpoint/2010/main" val="197010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871145" y="3508193"/>
            <a:ext cx="3165351" cy="2657112"/>
          </a:xfrm>
          <a:prstGeom prst="rect">
            <a:avLst/>
          </a:prstGeom>
        </p:spPr>
      </p:pic>
      <p:sp>
        <p:nvSpPr>
          <p:cNvPr id="2" name="Title 1"/>
          <p:cNvSpPr>
            <a:spLocks noGrp="1"/>
          </p:cNvSpPr>
          <p:nvPr>
            <p:ph type="title"/>
          </p:nvPr>
        </p:nvSpPr>
        <p:spPr/>
        <p:txBody>
          <a:bodyPr/>
          <a:lstStyle/>
          <a:p>
            <a:r>
              <a:rPr lang="fr-FR" dirty="0"/>
              <a:t>Conclusions</a:t>
            </a:r>
            <a:endParaRPr lang="en-US" dirty="0"/>
          </a:p>
        </p:txBody>
      </p:sp>
      <p:sp>
        <p:nvSpPr>
          <p:cNvPr id="3" name="Content Placeholder 2"/>
          <p:cNvSpPr>
            <a:spLocks noGrp="1"/>
          </p:cNvSpPr>
          <p:nvPr>
            <p:ph idx="1"/>
          </p:nvPr>
        </p:nvSpPr>
        <p:spPr>
          <a:xfrm>
            <a:off x="467544" y="1916832"/>
            <a:ext cx="5544616" cy="4248473"/>
          </a:xfrm>
        </p:spPr>
        <p:txBody>
          <a:bodyPr/>
          <a:lstStyle/>
          <a:p>
            <a:r>
              <a:rPr lang="fr-FR" sz="2400" dirty="0"/>
              <a:t>Les diagnostics permettent:</a:t>
            </a:r>
          </a:p>
          <a:p>
            <a:pPr lvl="1"/>
            <a:r>
              <a:rPr lang="fr-FR" sz="2400" dirty="0">
                <a:solidFill>
                  <a:srgbClr val="59AA47"/>
                </a:solidFill>
              </a:rPr>
              <a:t>D’identifier les sources de mal-être</a:t>
            </a:r>
          </a:p>
          <a:p>
            <a:pPr lvl="1"/>
            <a:r>
              <a:rPr lang="fr-FR" sz="2400" dirty="0">
                <a:solidFill>
                  <a:srgbClr val="59AA47"/>
                </a:solidFill>
              </a:rPr>
              <a:t>D’affiner le traitement</a:t>
            </a:r>
          </a:p>
          <a:p>
            <a:pPr lvl="1"/>
            <a:endParaRPr lang="fr-FR" sz="2400" dirty="0">
              <a:solidFill>
                <a:srgbClr val="59AA47"/>
              </a:solidFill>
            </a:endParaRPr>
          </a:p>
          <a:p>
            <a:r>
              <a:rPr lang="fr-FR" sz="2400" dirty="0"/>
              <a:t>De nombreux outils existent sur le marché</a:t>
            </a:r>
          </a:p>
          <a:p>
            <a:endParaRPr lang="fr-FR" sz="2400" dirty="0"/>
          </a:p>
          <a:p>
            <a:r>
              <a:rPr lang="fr-FR" sz="2400" dirty="0"/>
              <a:t>Productivité, Qualité et Bien-être ne sont pas toujours incompatibles…mais il faut convaincre!</a:t>
            </a:r>
            <a:endParaRPr lang="en-US" sz="2400" dirty="0"/>
          </a:p>
        </p:txBody>
      </p:sp>
    </p:spTree>
    <p:extLst>
      <p:ext uri="{BB962C8B-B14F-4D97-AF65-F5344CB8AC3E}">
        <p14:creationId xmlns:p14="http://schemas.microsoft.com/office/powerpoint/2010/main" val="1290310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11462</TotalTime>
  <Words>312</Words>
  <Application>Microsoft Office PowerPoint</Application>
  <PresentationFormat>Affichage à l'écran (4:3)</PresentationFormat>
  <Paragraphs>65</Paragraphs>
  <Slides>10</Slides>
  <Notes>0</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10</vt:i4>
      </vt:variant>
    </vt:vector>
  </HeadingPairs>
  <TitlesOfParts>
    <vt:vector size="15" baseType="lpstr">
      <vt:lpstr>Arial</vt:lpstr>
      <vt:lpstr>Calibri</vt:lpstr>
      <vt:lpstr>Wingdings</vt:lpstr>
      <vt:lpstr>Thème Office</vt:lpstr>
      <vt:lpstr>think-cell Slide</vt:lpstr>
      <vt:lpstr>Présentation PowerPoint</vt:lpstr>
      <vt:lpstr> Conférence Annuelle Mardi 3 juillet 2018  Paris  Comment l’Industrie du Diagnostic peut contribuer au Bien-être Animal ?</vt:lpstr>
      <vt:lpstr>14 Members, More than 1400 Animal Health Diagnostics Tools available… </vt:lpstr>
      <vt:lpstr>Qu’est-ce que le « bien-être animal»?</vt:lpstr>
      <vt:lpstr>L’outil Diagnostic analyse la cause d’un mal-être et aide à mieux gérer ses effets</vt:lpstr>
      <vt:lpstr>L’usage des Diagnostics et le Bien-être Animal: Attente Sociétale contre Logique Economique? ...Pas obligatoirement !</vt:lpstr>
      <vt:lpstr>L’Innovation en Diagnostic Contribue au Bien-être des Anx de Compagnie… </vt:lpstr>
      <vt:lpstr>L’Innovation Contribue Aussi au Bien-être des Anx de Production…</vt:lpstr>
      <vt:lpstr>Conclusions</vt:lpstr>
      <vt:lpstr>Présentation PowerPoint</vt:lpstr>
    </vt:vector>
  </TitlesOfParts>
  <Company>SIMV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Secrétariat SIMV</dc:creator>
  <cp:lastModifiedBy>Accueil</cp:lastModifiedBy>
  <cp:revision>53</cp:revision>
  <dcterms:created xsi:type="dcterms:W3CDTF">2016-08-16T11:32:39Z</dcterms:created>
  <dcterms:modified xsi:type="dcterms:W3CDTF">2018-07-03T07:28:17Z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