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455" r:id="rId2"/>
    <p:sldId id="403" r:id="rId3"/>
    <p:sldId id="404" r:id="rId4"/>
    <p:sldId id="405" r:id="rId5"/>
    <p:sldId id="291" r:id="rId6"/>
    <p:sldId id="414" r:id="rId7"/>
    <p:sldId id="415" r:id="rId8"/>
    <p:sldId id="417" r:id="rId9"/>
    <p:sldId id="355" r:id="rId10"/>
    <p:sldId id="460" r:id="rId11"/>
    <p:sldId id="464" r:id="rId12"/>
    <p:sldId id="457" r:id="rId13"/>
    <p:sldId id="458" r:id="rId14"/>
    <p:sldId id="459" r:id="rId15"/>
    <p:sldId id="465" r:id="rId16"/>
    <p:sldId id="419" r:id="rId17"/>
    <p:sldId id="420" r:id="rId18"/>
    <p:sldId id="461" r:id="rId19"/>
    <p:sldId id="443" r:id="rId20"/>
    <p:sldId id="421" r:id="rId21"/>
    <p:sldId id="423" r:id="rId22"/>
    <p:sldId id="462" r:id="rId23"/>
    <p:sldId id="463" r:id="rId24"/>
    <p:sldId id="432" r:id="rId25"/>
    <p:sldId id="396" r:id="rId26"/>
    <p:sldId id="448" r:id="rId27"/>
    <p:sldId id="354" r:id="rId28"/>
    <p:sldId id="303" r:id="rId29"/>
  </p:sldIdLst>
  <p:sldSz cx="9144000" cy="5143500" type="screen16x9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897" autoAdjust="0"/>
    <p:restoredTop sz="94671" autoAdjust="0"/>
  </p:normalViewPr>
  <p:slideViewPr>
    <p:cSldViewPr>
      <p:cViewPr varScale="1">
        <p:scale>
          <a:sx n="93" d="100"/>
          <a:sy n="93" d="100"/>
        </p:scale>
        <p:origin x="-996" y="-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45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98E09D-253E-4373-AEC8-19CD6FD2F713}" type="datetimeFigureOut">
              <a:rPr lang="fr-FR" smtClean="0"/>
              <a:t>02/07/2018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A2F34B-AEF5-436F-A785-1C761F4A25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2511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b="1" baseline="0" dirty="0">
              <a:solidFill>
                <a:srgbClr val="009BFF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ECDCA-02F7-4BBE-9649-A701AA28DCF4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94450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b="1" baseline="0" dirty="0">
              <a:solidFill>
                <a:srgbClr val="009BFF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ECDCA-02F7-4BBE-9649-A701AA28DCF4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94450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ECDCA-02F7-4BBE-9649-A701AA28DCF4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71226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2800" b="1" dirty="0"/>
              <a:t>In </a:t>
            </a:r>
            <a:r>
              <a:rPr lang="fr-FR" sz="2800" b="1" dirty="0" err="1"/>
              <a:t>these</a:t>
            </a:r>
            <a:r>
              <a:rPr lang="fr-FR" sz="2800" b="1" dirty="0"/>
              <a:t> R&amp;D</a:t>
            </a:r>
            <a:r>
              <a:rPr lang="fr-FR" sz="2800" b="1" baseline="0" dirty="0"/>
              <a:t> </a:t>
            </a:r>
            <a:r>
              <a:rPr lang="fr-FR" sz="2800" b="1" baseline="0" dirty="0" err="1"/>
              <a:t>facilities</a:t>
            </a:r>
            <a:r>
              <a:rPr lang="fr-FR" sz="2800" b="1" baseline="0" dirty="0"/>
              <a:t> of the future, </a:t>
            </a:r>
            <a:r>
              <a:rPr lang="fr-FR" sz="2800" b="1" baseline="0" dirty="0" err="1"/>
              <a:t>we</a:t>
            </a:r>
            <a:r>
              <a:rPr lang="fr-FR" sz="2800" b="1" baseline="0" dirty="0"/>
              <a:t> </a:t>
            </a:r>
            <a:r>
              <a:rPr lang="fr-FR" sz="2800" b="1" baseline="0" dirty="0" err="1"/>
              <a:t>aim</a:t>
            </a:r>
            <a:r>
              <a:rPr lang="fr-FR" sz="2800" b="1" baseline="0" dirty="0"/>
              <a:t> to </a:t>
            </a:r>
          </a:p>
          <a:p>
            <a:pPr marL="285750" lvl="2" indent="-285750" algn="just" defTabSz="800100"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Compare </a:t>
            </a:r>
            <a:r>
              <a:rPr lang="en-US" sz="2800" b="1" dirty="0" err="1">
                <a:solidFill>
                  <a:schemeClr val="tx1"/>
                </a:solidFill>
              </a:rPr>
              <a:t>zootechnical</a:t>
            </a:r>
            <a:r>
              <a:rPr lang="en-US" sz="2800" b="1" dirty="0">
                <a:solidFill>
                  <a:schemeClr val="tx1"/>
                </a:solidFill>
              </a:rPr>
              <a:t> performances </a:t>
            </a:r>
          </a:p>
          <a:p>
            <a:pPr marL="285750" lvl="2" indent="-285750" algn="just" defTabSz="800100"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Measure</a:t>
            </a:r>
            <a:r>
              <a:rPr lang="en-US" sz="2800" b="1" baseline="0" dirty="0">
                <a:solidFill>
                  <a:schemeClr val="tx1"/>
                </a:solidFill>
              </a:rPr>
              <a:t> </a:t>
            </a:r>
            <a:r>
              <a:rPr lang="en-US" sz="2800" b="1" dirty="0">
                <a:solidFill>
                  <a:schemeClr val="tx1"/>
                </a:solidFill>
              </a:rPr>
              <a:t>Individual intake and feed efficiency</a:t>
            </a:r>
          </a:p>
          <a:p>
            <a:pPr marL="285750" lvl="2" indent="-285750" algn="just" defTabSz="800100"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Assess</a:t>
            </a:r>
            <a:r>
              <a:rPr lang="en-US" sz="2800" b="1" baseline="0" dirty="0">
                <a:solidFill>
                  <a:schemeClr val="tx1"/>
                </a:solidFill>
              </a:rPr>
              <a:t> the impact of genetic for </a:t>
            </a:r>
            <a:r>
              <a:rPr lang="en-US" sz="2800" b="1" dirty="0">
                <a:solidFill>
                  <a:schemeClr val="tx1"/>
                </a:solidFill>
              </a:rPr>
              <a:t>better precision of models</a:t>
            </a:r>
          </a:p>
          <a:p>
            <a:pPr marL="285750" lvl="2" indent="-285750" algn="just" defTabSz="800100"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Collect physiological data measured in situ (rumination, pH, ruminal temperature, weight, ...).</a:t>
            </a:r>
          </a:p>
          <a:p>
            <a:pPr marL="285750" lvl="2" indent="-285750" algn="just" defTabSz="800100"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Collect behavioral data to assess animal welfare and health.</a:t>
            </a:r>
          </a:p>
          <a:p>
            <a:pPr marL="285750" lvl="2" indent="-285750" algn="just" defTabSz="800100"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Assess environmental (CH4) parameters : water,</a:t>
            </a:r>
            <a:r>
              <a:rPr lang="en-US" sz="2800" b="1" baseline="0" dirty="0">
                <a:solidFill>
                  <a:schemeClr val="tx1"/>
                </a:solidFill>
              </a:rPr>
              <a:t> energy, </a:t>
            </a:r>
            <a:endParaRPr lang="en-US" sz="2800" b="1" dirty="0">
              <a:solidFill>
                <a:schemeClr val="tx1"/>
              </a:solidFill>
            </a:endParaRPr>
          </a:p>
          <a:p>
            <a:pPr marL="285750" lvl="2" indent="-285750" algn="just" defTabSz="800100"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Test and validate new connected tools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ECDCA-02F7-4BBE-9649-A701AA28DCF4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4932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ECDCA-02F7-4BBE-9649-A701AA28DCF4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58569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ECDCA-02F7-4BBE-9649-A701AA28DCF4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9445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D5F67-70BE-40C5-A13E-D9ED8B5561DE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7118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D5F67-70BE-40C5-A13E-D9ED8B5561DE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8855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D5F67-70BE-40C5-A13E-D9ED8B5561DE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9933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D5F67-70BE-40C5-A13E-D9ED8B5561DE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01242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D5F67-70BE-40C5-A13E-D9ED8B5561DE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74313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b="1" baseline="0" dirty="0">
              <a:solidFill>
                <a:srgbClr val="009BFF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ECDCA-02F7-4BBE-9649-A701AA28DCF4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9445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Link </a:t>
            </a:r>
            <a:r>
              <a:rPr lang="fr-FR" dirty="0" err="1"/>
              <a:t>with</a:t>
            </a:r>
            <a:r>
              <a:rPr lang="fr-FR" dirty="0"/>
              <a:t> the VIDEO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ECDCA-02F7-4BBE-9649-A701AA28DCF4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86397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b="1" baseline="0" dirty="0">
              <a:solidFill>
                <a:srgbClr val="009BFF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ECDCA-02F7-4BBE-9649-A701AA28DCF4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0180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:\Direction Generale\Communication Interne\BRANDING\Nouvelle identité Neovia\BLEU\ppt\tools\PPT 16_9\INV008213_PNG_PPT_V2_16_9e\INV008213_PPT_V2_16_9e_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6" y="-1588"/>
            <a:ext cx="9203378" cy="5178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ce réservé pour une image  2"/>
          <p:cNvSpPr>
            <a:spLocks noGrp="1"/>
          </p:cNvSpPr>
          <p:nvPr>
            <p:ph type="pic" sz="quarter" idx="56" hasCustomPrompt="1"/>
          </p:nvPr>
        </p:nvSpPr>
        <p:spPr>
          <a:xfrm>
            <a:off x="2915816" y="1349500"/>
            <a:ext cx="3315782" cy="2952328"/>
          </a:xfrm>
          <a:custGeom>
            <a:avLst/>
            <a:gdLst>
              <a:gd name="connsiteX0" fmla="*/ 0 w 3169002"/>
              <a:gd name="connsiteY0" fmla="*/ 1584826 h 3169652"/>
              <a:gd name="connsiteX1" fmla="*/ 1584501 w 3169002"/>
              <a:gd name="connsiteY1" fmla="*/ 0 h 3169652"/>
              <a:gd name="connsiteX2" fmla="*/ 3169002 w 3169002"/>
              <a:gd name="connsiteY2" fmla="*/ 1584826 h 3169652"/>
              <a:gd name="connsiteX3" fmla="*/ 1584501 w 3169002"/>
              <a:gd name="connsiteY3" fmla="*/ 3169652 h 3169652"/>
              <a:gd name="connsiteX4" fmla="*/ 0 w 3169002"/>
              <a:gd name="connsiteY4" fmla="*/ 1584826 h 3169652"/>
              <a:gd name="connsiteX0" fmla="*/ 0 w 4312791"/>
              <a:gd name="connsiteY0" fmla="*/ 1612546 h 3405980"/>
              <a:gd name="connsiteX1" fmla="*/ 1584501 w 4312791"/>
              <a:gd name="connsiteY1" fmla="*/ 27720 h 3405980"/>
              <a:gd name="connsiteX2" fmla="*/ 4312791 w 4312791"/>
              <a:gd name="connsiteY2" fmla="*/ 2806887 h 3405980"/>
              <a:gd name="connsiteX3" fmla="*/ 1584501 w 4312791"/>
              <a:gd name="connsiteY3" fmla="*/ 3197372 h 3405980"/>
              <a:gd name="connsiteX4" fmla="*/ 0 w 4312791"/>
              <a:gd name="connsiteY4" fmla="*/ 1612546 h 3405980"/>
              <a:gd name="connsiteX0" fmla="*/ 0 w 4313407"/>
              <a:gd name="connsiteY0" fmla="*/ 1796071 h 3481503"/>
              <a:gd name="connsiteX1" fmla="*/ 1584501 w 4313407"/>
              <a:gd name="connsiteY1" fmla="*/ 211245 h 3481503"/>
              <a:gd name="connsiteX2" fmla="*/ 1833427 w 4313407"/>
              <a:gd name="connsiteY2" fmla="*/ 320586 h 3481503"/>
              <a:gd name="connsiteX3" fmla="*/ 4312791 w 4313407"/>
              <a:gd name="connsiteY3" fmla="*/ 2990412 h 3481503"/>
              <a:gd name="connsiteX4" fmla="*/ 1584501 w 4313407"/>
              <a:gd name="connsiteY4" fmla="*/ 3380897 h 3481503"/>
              <a:gd name="connsiteX5" fmla="*/ 0 w 4313407"/>
              <a:gd name="connsiteY5" fmla="*/ 1796071 h 3481503"/>
              <a:gd name="connsiteX0" fmla="*/ 0 w 4313638"/>
              <a:gd name="connsiteY0" fmla="*/ 1756179 h 3441611"/>
              <a:gd name="connsiteX1" fmla="*/ 1584501 w 4313638"/>
              <a:gd name="connsiteY1" fmla="*/ 171353 h 3441611"/>
              <a:gd name="connsiteX2" fmla="*/ 2405321 w 4313638"/>
              <a:gd name="connsiteY2" fmla="*/ 356392 h 3441611"/>
              <a:gd name="connsiteX3" fmla="*/ 4312791 w 4313638"/>
              <a:gd name="connsiteY3" fmla="*/ 2950520 h 3441611"/>
              <a:gd name="connsiteX4" fmla="*/ 1584501 w 4313638"/>
              <a:gd name="connsiteY4" fmla="*/ 3341005 h 3441611"/>
              <a:gd name="connsiteX5" fmla="*/ 0 w 4313638"/>
              <a:gd name="connsiteY5" fmla="*/ 1756179 h 3441611"/>
              <a:gd name="connsiteX0" fmla="*/ 22657 w 4336295"/>
              <a:gd name="connsiteY0" fmla="*/ 1677765 h 3363197"/>
              <a:gd name="connsiteX1" fmla="*/ 791367 w 4336295"/>
              <a:gd name="connsiteY1" fmla="*/ 252745 h 3363197"/>
              <a:gd name="connsiteX2" fmla="*/ 2427978 w 4336295"/>
              <a:gd name="connsiteY2" fmla="*/ 277978 h 3363197"/>
              <a:gd name="connsiteX3" fmla="*/ 4335448 w 4336295"/>
              <a:gd name="connsiteY3" fmla="*/ 2872106 h 3363197"/>
              <a:gd name="connsiteX4" fmla="*/ 1607158 w 4336295"/>
              <a:gd name="connsiteY4" fmla="*/ 3262591 h 3363197"/>
              <a:gd name="connsiteX5" fmla="*/ 22657 w 4336295"/>
              <a:gd name="connsiteY5" fmla="*/ 1677765 h 3363197"/>
              <a:gd name="connsiteX0" fmla="*/ 20425 w 4334063"/>
              <a:gd name="connsiteY0" fmla="*/ 1613295 h 3298727"/>
              <a:gd name="connsiteX1" fmla="*/ 789135 w 4334063"/>
              <a:gd name="connsiteY1" fmla="*/ 188275 h 3298727"/>
              <a:gd name="connsiteX2" fmla="*/ 2425746 w 4334063"/>
              <a:gd name="connsiteY2" fmla="*/ 213508 h 3298727"/>
              <a:gd name="connsiteX3" fmla="*/ 4333216 w 4334063"/>
              <a:gd name="connsiteY3" fmla="*/ 2807636 h 3298727"/>
              <a:gd name="connsiteX4" fmla="*/ 1604926 w 4334063"/>
              <a:gd name="connsiteY4" fmla="*/ 3198121 h 3298727"/>
              <a:gd name="connsiteX5" fmla="*/ 20425 w 4334063"/>
              <a:gd name="connsiteY5" fmla="*/ 1613295 h 3298727"/>
              <a:gd name="connsiteX0" fmla="*/ 20425 w 4334063"/>
              <a:gd name="connsiteY0" fmla="*/ 1449081 h 3134513"/>
              <a:gd name="connsiteX1" fmla="*/ 789135 w 4334063"/>
              <a:gd name="connsiteY1" fmla="*/ 24061 h 3134513"/>
              <a:gd name="connsiteX2" fmla="*/ 2425746 w 4334063"/>
              <a:gd name="connsiteY2" fmla="*/ 49294 h 3134513"/>
              <a:gd name="connsiteX3" fmla="*/ 4333216 w 4334063"/>
              <a:gd name="connsiteY3" fmla="*/ 2643422 h 3134513"/>
              <a:gd name="connsiteX4" fmla="*/ 1604926 w 4334063"/>
              <a:gd name="connsiteY4" fmla="*/ 3033907 h 3134513"/>
              <a:gd name="connsiteX5" fmla="*/ 20425 w 4334063"/>
              <a:gd name="connsiteY5" fmla="*/ 1449081 h 3134513"/>
              <a:gd name="connsiteX0" fmla="*/ 22483 w 4336104"/>
              <a:gd name="connsiteY0" fmla="*/ 1560613 h 3246045"/>
              <a:gd name="connsiteX1" fmla="*/ 791193 w 4336104"/>
              <a:gd name="connsiteY1" fmla="*/ 135593 h 3246045"/>
              <a:gd name="connsiteX2" fmla="*/ 2397201 w 4336104"/>
              <a:gd name="connsiteY2" fmla="*/ 120023 h 3246045"/>
              <a:gd name="connsiteX3" fmla="*/ 4335274 w 4336104"/>
              <a:gd name="connsiteY3" fmla="*/ 2754954 h 3246045"/>
              <a:gd name="connsiteX4" fmla="*/ 1606984 w 4336104"/>
              <a:gd name="connsiteY4" fmla="*/ 3145439 h 3246045"/>
              <a:gd name="connsiteX5" fmla="*/ 22483 w 4336104"/>
              <a:gd name="connsiteY5" fmla="*/ 1560613 h 3246045"/>
              <a:gd name="connsiteX0" fmla="*/ 22483 w 4336104"/>
              <a:gd name="connsiteY0" fmla="*/ 1535701 h 3221133"/>
              <a:gd name="connsiteX1" fmla="*/ 791193 w 4336104"/>
              <a:gd name="connsiteY1" fmla="*/ 110681 h 3221133"/>
              <a:gd name="connsiteX2" fmla="*/ 2397201 w 4336104"/>
              <a:gd name="connsiteY2" fmla="*/ 95111 h 3221133"/>
              <a:gd name="connsiteX3" fmla="*/ 4335274 w 4336104"/>
              <a:gd name="connsiteY3" fmla="*/ 2730042 h 3221133"/>
              <a:gd name="connsiteX4" fmla="*/ 1606984 w 4336104"/>
              <a:gd name="connsiteY4" fmla="*/ 3120527 h 3221133"/>
              <a:gd name="connsiteX5" fmla="*/ 22483 w 4336104"/>
              <a:gd name="connsiteY5" fmla="*/ 1535701 h 3221133"/>
              <a:gd name="connsiteX0" fmla="*/ 22483 w 4336104"/>
              <a:gd name="connsiteY0" fmla="*/ 1446075 h 3131507"/>
              <a:gd name="connsiteX1" fmla="*/ 791193 w 4336104"/>
              <a:gd name="connsiteY1" fmla="*/ 21055 h 3131507"/>
              <a:gd name="connsiteX2" fmla="*/ 2397201 w 4336104"/>
              <a:gd name="connsiteY2" fmla="*/ 5485 h 3131507"/>
              <a:gd name="connsiteX3" fmla="*/ 4335274 w 4336104"/>
              <a:gd name="connsiteY3" fmla="*/ 2640416 h 3131507"/>
              <a:gd name="connsiteX4" fmla="*/ 1606984 w 4336104"/>
              <a:gd name="connsiteY4" fmla="*/ 3030901 h 3131507"/>
              <a:gd name="connsiteX5" fmla="*/ 22483 w 4336104"/>
              <a:gd name="connsiteY5" fmla="*/ 1446075 h 3131507"/>
              <a:gd name="connsiteX0" fmla="*/ 22483 w 4336104"/>
              <a:gd name="connsiteY0" fmla="*/ 1440590 h 3126022"/>
              <a:gd name="connsiteX1" fmla="*/ 791193 w 4336104"/>
              <a:gd name="connsiteY1" fmla="*/ 15570 h 3126022"/>
              <a:gd name="connsiteX2" fmla="*/ 2397201 w 4336104"/>
              <a:gd name="connsiteY2" fmla="*/ 0 h 3126022"/>
              <a:gd name="connsiteX3" fmla="*/ 4335274 w 4336104"/>
              <a:gd name="connsiteY3" fmla="*/ 2634931 h 3126022"/>
              <a:gd name="connsiteX4" fmla="*/ 1606984 w 4336104"/>
              <a:gd name="connsiteY4" fmla="*/ 3025416 h 3126022"/>
              <a:gd name="connsiteX5" fmla="*/ 22483 w 4336104"/>
              <a:gd name="connsiteY5" fmla="*/ 1440590 h 3126022"/>
              <a:gd name="connsiteX0" fmla="*/ 22483 w 4336104"/>
              <a:gd name="connsiteY0" fmla="*/ 1440590 h 3126022"/>
              <a:gd name="connsiteX1" fmla="*/ 791193 w 4336104"/>
              <a:gd name="connsiteY1" fmla="*/ 15570 h 3126022"/>
              <a:gd name="connsiteX2" fmla="*/ 2397201 w 4336104"/>
              <a:gd name="connsiteY2" fmla="*/ 0 h 3126022"/>
              <a:gd name="connsiteX3" fmla="*/ 4335274 w 4336104"/>
              <a:gd name="connsiteY3" fmla="*/ 2634931 h 3126022"/>
              <a:gd name="connsiteX4" fmla="*/ 1606984 w 4336104"/>
              <a:gd name="connsiteY4" fmla="*/ 3025416 h 3126022"/>
              <a:gd name="connsiteX5" fmla="*/ 22483 w 4336104"/>
              <a:gd name="connsiteY5" fmla="*/ 1440590 h 3126022"/>
              <a:gd name="connsiteX0" fmla="*/ 22512 w 4336136"/>
              <a:gd name="connsiteY0" fmla="*/ 1526077 h 3211509"/>
              <a:gd name="connsiteX1" fmla="*/ 791222 w 4336136"/>
              <a:gd name="connsiteY1" fmla="*/ 101057 h 3211509"/>
              <a:gd name="connsiteX2" fmla="*/ 2402331 w 4336136"/>
              <a:gd name="connsiteY2" fmla="*/ 100787 h 3211509"/>
              <a:gd name="connsiteX3" fmla="*/ 4335303 w 4336136"/>
              <a:gd name="connsiteY3" fmla="*/ 2720418 h 3211509"/>
              <a:gd name="connsiteX4" fmla="*/ 1607013 w 4336136"/>
              <a:gd name="connsiteY4" fmla="*/ 3110903 h 3211509"/>
              <a:gd name="connsiteX5" fmla="*/ 22512 w 4336136"/>
              <a:gd name="connsiteY5" fmla="*/ 1526077 h 3211509"/>
              <a:gd name="connsiteX0" fmla="*/ 22512 w 3226298"/>
              <a:gd name="connsiteY0" fmla="*/ 1526077 h 3110903"/>
              <a:gd name="connsiteX1" fmla="*/ 791222 w 3226298"/>
              <a:gd name="connsiteY1" fmla="*/ 101057 h 3110903"/>
              <a:gd name="connsiteX2" fmla="*/ 2402331 w 3226298"/>
              <a:gd name="connsiteY2" fmla="*/ 100787 h 3110903"/>
              <a:gd name="connsiteX3" fmla="*/ 3223384 w 3226298"/>
              <a:gd name="connsiteY3" fmla="*/ 1526947 h 3110903"/>
              <a:gd name="connsiteX4" fmla="*/ 1607013 w 3226298"/>
              <a:gd name="connsiteY4" fmla="*/ 3110903 h 3110903"/>
              <a:gd name="connsiteX5" fmla="*/ 22512 w 3226298"/>
              <a:gd name="connsiteY5" fmla="*/ 1526077 h 3110903"/>
              <a:gd name="connsiteX0" fmla="*/ 63572 w 3267358"/>
              <a:gd name="connsiteY0" fmla="*/ 1526077 h 2962994"/>
              <a:gd name="connsiteX1" fmla="*/ 832282 w 3267358"/>
              <a:gd name="connsiteY1" fmla="*/ 101057 h 2962994"/>
              <a:gd name="connsiteX2" fmla="*/ 2443391 w 3267358"/>
              <a:gd name="connsiteY2" fmla="*/ 100787 h 2962994"/>
              <a:gd name="connsiteX3" fmla="*/ 3264444 w 3267358"/>
              <a:gd name="connsiteY3" fmla="*/ 1526947 h 2962994"/>
              <a:gd name="connsiteX4" fmla="*/ 2438657 w 3267358"/>
              <a:gd name="connsiteY4" fmla="*/ 2962994 h 2962994"/>
              <a:gd name="connsiteX5" fmla="*/ 63572 w 3267358"/>
              <a:gd name="connsiteY5" fmla="*/ 1526077 h 2962994"/>
              <a:gd name="connsiteX0" fmla="*/ 63572 w 3267358"/>
              <a:gd name="connsiteY0" fmla="*/ 1526077 h 3014285"/>
              <a:gd name="connsiteX1" fmla="*/ 832282 w 3267358"/>
              <a:gd name="connsiteY1" fmla="*/ 101057 h 3014285"/>
              <a:gd name="connsiteX2" fmla="*/ 2443391 w 3267358"/>
              <a:gd name="connsiteY2" fmla="*/ 100787 h 3014285"/>
              <a:gd name="connsiteX3" fmla="*/ 3264444 w 3267358"/>
              <a:gd name="connsiteY3" fmla="*/ 1526947 h 3014285"/>
              <a:gd name="connsiteX4" fmla="*/ 2438657 w 3267358"/>
              <a:gd name="connsiteY4" fmla="*/ 2962994 h 3014285"/>
              <a:gd name="connsiteX5" fmla="*/ 1430504 w 3267358"/>
              <a:gd name="connsiteY5" fmla="*/ 2584327 h 3014285"/>
              <a:gd name="connsiteX6" fmla="*/ 63572 w 3267358"/>
              <a:gd name="connsiteY6" fmla="*/ 1526077 h 3014285"/>
              <a:gd name="connsiteX0" fmla="*/ 1 w 3203787"/>
              <a:gd name="connsiteY0" fmla="*/ 1526077 h 3141855"/>
              <a:gd name="connsiteX1" fmla="*/ 768711 w 3203787"/>
              <a:gd name="connsiteY1" fmla="*/ 101057 h 3141855"/>
              <a:gd name="connsiteX2" fmla="*/ 2379820 w 3203787"/>
              <a:gd name="connsiteY2" fmla="*/ 100787 h 3141855"/>
              <a:gd name="connsiteX3" fmla="*/ 3200873 w 3203787"/>
              <a:gd name="connsiteY3" fmla="*/ 1526947 h 3141855"/>
              <a:gd name="connsiteX4" fmla="*/ 2375086 w 3203787"/>
              <a:gd name="connsiteY4" fmla="*/ 2962994 h 3141855"/>
              <a:gd name="connsiteX5" fmla="*/ 770169 w 3203787"/>
              <a:gd name="connsiteY5" fmla="*/ 2961750 h 3141855"/>
              <a:gd name="connsiteX6" fmla="*/ 1 w 3203787"/>
              <a:gd name="connsiteY6" fmla="*/ 1526077 h 3141855"/>
              <a:gd name="connsiteX0" fmla="*/ 1 w 3203787"/>
              <a:gd name="connsiteY0" fmla="*/ 1526077 h 3141855"/>
              <a:gd name="connsiteX1" fmla="*/ 768711 w 3203787"/>
              <a:gd name="connsiteY1" fmla="*/ 101057 h 3141855"/>
              <a:gd name="connsiteX2" fmla="*/ 2379820 w 3203787"/>
              <a:gd name="connsiteY2" fmla="*/ 100787 h 3141855"/>
              <a:gd name="connsiteX3" fmla="*/ 3200873 w 3203787"/>
              <a:gd name="connsiteY3" fmla="*/ 1526947 h 3141855"/>
              <a:gd name="connsiteX4" fmla="*/ 2375086 w 3203787"/>
              <a:gd name="connsiteY4" fmla="*/ 2962994 h 3141855"/>
              <a:gd name="connsiteX5" fmla="*/ 770169 w 3203787"/>
              <a:gd name="connsiteY5" fmla="*/ 2961750 h 3141855"/>
              <a:gd name="connsiteX6" fmla="*/ 1 w 3203787"/>
              <a:gd name="connsiteY6" fmla="*/ 1526077 h 3141855"/>
              <a:gd name="connsiteX0" fmla="*/ 21687 w 3225473"/>
              <a:gd name="connsiteY0" fmla="*/ 1526077 h 3141855"/>
              <a:gd name="connsiteX1" fmla="*/ 790397 w 3225473"/>
              <a:gd name="connsiteY1" fmla="*/ 101057 h 3141855"/>
              <a:gd name="connsiteX2" fmla="*/ 2401506 w 3225473"/>
              <a:gd name="connsiteY2" fmla="*/ 100787 h 3141855"/>
              <a:gd name="connsiteX3" fmla="*/ 3222559 w 3225473"/>
              <a:gd name="connsiteY3" fmla="*/ 1526947 h 3141855"/>
              <a:gd name="connsiteX4" fmla="*/ 2396772 w 3225473"/>
              <a:gd name="connsiteY4" fmla="*/ 2962994 h 3141855"/>
              <a:gd name="connsiteX5" fmla="*/ 791855 w 3225473"/>
              <a:gd name="connsiteY5" fmla="*/ 2961750 h 3141855"/>
              <a:gd name="connsiteX6" fmla="*/ 21687 w 3225473"/>
              <a:gd name="connsiteY6" fmla="*/ 1526077 h 3141855"/>
              <a:gd name="connsiteX0" fmla="*/ 20565 w 3265155"/>
              <a:gd name="connsiteY0" fmla="*/ 1526077 h 3141855"/>
              <a:gd name="connsiteX1" fmla="*/ 830079 w 3265155"/>
              <a:gd name="connsiteY1" fmla="*/ 101057 h 3141855"/>
              <a:gd name="connsiteX2" fmla="*/ 2441188 w 3265155"/>
              <a:gd name="connsiteY2" fmla="*/ 100787 h 3141855"/>
              <a:gd name="connsiteX3" fmla="*/ 3262241 w 3265155"/>
              <a:gd name="connsiteY3" fmla="*/ 1526947 h 3141855"/>
              <a:gd name="connsiteX4" fmla="*/ 2436454 w 3265155"/>
              <a:gd name="connsiteY4" fmla="*/ 2962994 h 3141855"/>
              <a:gd name="connsiteX5" fmla="*/ 831537 w 3265155"/>
              <a:gd name="connsiteY5" fmla="*/ 2961750 h 3141855"/>
              <a:gd name="connsiteX6" fmla="*/ 20565 w 3265155"/>
              <a:gd name="connsiteY6" fmla="*/ 1526077 h 3141855"/>
              <a:gd name="connsiteX0" fmla="*/ 30169 w 3274759"/>
              <a:gd name="connsiteY0" fmla="*/ 1526077 h 3141855"/>
              <a:gd name="connsiteX1" fmla="*/ 839683 w 3274759"/>
              <a:gd name="connsiteY1" fmla="*/ 101057 h 3141855"/>
              <a:gd name="connsiteX2" fmla="*/ 2450792 w 3274759"/>
              <a:gd name="connsiteY2" fmla="*/ 100787 h 3141855"/>
              <a:gd name="connsiteX3" fmla="*/ 3271845 w 3274759"/>
              <a:gd name="connsiteY3" fmla="*/ 1526947 h 3141855"/>
              <a:gd name="connsiteX4" fmla="*/ 2446058 w 3274759"/>
              <a:gd name="connsiteY4" fmla="*/ 2962994 h 3141855"/>
              <a:gd name="connsiteX5" fmla="*/ 841141 w 3274759"/>
              <a:gd name="connsiteY5" fmla="*/ 2961750 h 3141855"/>
              <a:gd name="connsiteX6" fmla="*/ 30169 w 3274759"/>
              <a:gd name="connsiteY6" fmla="*/ 1526077 h 3141855"/>
              <a:gd name="connsiteX0" fmla="*/ 16124 w 3260714"/>
              <a:gd name="connsiteY0" fmla="*/ 1526077 h 3141855"/>
              <a:gd name="connsiteX1" fmla="*/ 825638 w 3260714"/>
              <a:gd name="connsiteY1" fmla="*/ 101057 h 3141855"/>
              <a:gd name="connsiteX2" fmla="*/ 2436747 w 3260714"/>
              <a:gd name="connsiteY2" fmla="*/ 100787 h 3141855"/>
              <a:gd name="connsiteX3" fmla="*/ 3257800 w 3260714"/>
              <a:gd name="connsiteY3" fmla="*/ 1526947 h 3141855"/>
              <a:gd name="connsiteX4" fmla="*/ 2432013 w 3260714"/>
              <a:gd name="connsiteY4" fmla="*/ 2962994 h 3141855"/>
              <a:gd name="connsiteX5" fmla="*/ 827096 w 3260714"/>
              <a:gd name="connsiteY5" fmla="*/ 2961750 h 3141855"/>
              <a:gd name="connsiteX6" fmla="*/ 16124 w 3260714"/>
              <a:gd name="connsiteY6" fmla="*/ 1526077 h 3141855"/>
              <a:gd name="connsiteX0" fmla="*/ 150709 w 3395299"/>
              <a:gd name="connsiteY0" fmla="*/ 1526077 h 3141855"/>
              <a:gd name="connsiteX1" fmla="*/ 960223 w 3395299"/>
              <a:gd name="connsiteY1" fmla="*/ 101057 h 3141855"/>
              <a:gd name="connsiteX2" fmla="*/ 2571332 w 3395299"/>
              <a:gd name="connsiteY2" fmla="*/ 100787 h 3141855"/>
              <a:gd name="connsiteX3" fmla="*/ 3392385 w 3395299"/>
              <a:gd name="connsiteY3" fmla="*/ 1526947 h 3141855"/>
              <a:gd name="connsiteX4" fmla="*/ 2566598 w 3395299"/>
              <a:gd name="connsiteY4" fmla="*/ 2962994 h 3141855"/>
              <a:gd name="connsiteX5" fmla="*/ 961681 w 3395299"/>
              <a:gd name="connsiteY5" fmla="*/ 2961750 h 3141855"/>
              <a:gd name="connsiteX6" fmla="*/ 150709 w 3395299"/>
              <a:gd name="connsiteY6" fmla="*/ 1526077 h 3141855"/>
              <a:gd name="connsiteX0" fmla="*/ 149746 w 3404537"/>
              <a:gd name="connsiteY0" fmla="*/ 1553466 h 3143742"/>
              <a:gd name="connsiteX1" fmla="*/ 969461 w 3404537"/>
              <a:gd name="connsiteY1" fmla="*/ 102944 h 3143742"/>
              <a:gd name="connsiteX2" fmla="*/ 2580570 w 3404537"/>
              <a:gd name="connsiteY2" fmla="*/ 102674 h 3143742"/>
              <a:gd name="connsiteX3" fmla="*/ 3401623 w 3404537"/>
              <a:gd name="connsiteY3" fmla="*/ 1528834 h 3143742"/>
              <a:gd name="connsiteX4" fmla="*/ 2575836 w 3404537"/>
              <a:gd name="connsiteY4" fmla="*/ 2964881 h 3143742"/>
              <a:gd name="connsiteX5" fmla="*/ 970919 w 3404537"/>
              <a:gd name="connsiteY5" fmla="*/ 2963637 h 3143742"/>
              <a:gd name="connsiteX6" fmla="*/ 149746 w 3404537"/>
              <a:gd name="connsiteY6" fmla="*/ 1553466 h 3143742"/>
              <a:gd name="connsiteX0" fmla="*/ 111434 w 3366225"/>
              <a:gd name="connsiteY0" fmla="*/ 1551387 h 3141663"/>
              <a:gd name="connsiteX1" fmla="*/ 96118 w 3366225"/>
              <a:gd name="connsiteY1" fmla="*/ 1523271 h 3141663"/>
              <a:gd name="connsiteX2" fmla="*/ 931149 w 3366225"/>
              <a:gd name="connsiteY2" fmla="*/ 100865 h 3141663"/>
              <a:gd name="connsiteX3" fmla="*/ 2542258 w 3366225"/>
              <a:gd name="connsiteY3" fmla="*/ 100595 h 3141663"/>
              <a:gd name="connsiteX4" fmla="*/ 3363311 w 3366225"/>
              <a:gd name="connsiteY4" fmla="*/ 1526755 h 3141663"/>
              <a:gd name="connsiteX5" fmla="*/ 2537524 w 3366225"/>
              <a:gd name="connsiteY5" fmla="*/ 2962802 h 3141663"/>
              <a:gd name="connsiteX6" fmla="*/ 932607 w 3366225"/>
              <a:gd name="connsiteY6" fmla="*/ 2961558 h 3141663"/>
              <a:gd name="connsiteX7" fmla="*/ 111434 w 3366225"/>
              <a:gd name="connsiteY7" fmla="*/ 1551387 h 3141663"/>
              <a:gd name="connsiteX0" fmla="*/ 72664 w 3327455"/>
              <a:gd name="connsiteY0" fmla="*/ 1551387 h 3141663"/>
              <a:gd name="connsiteX1" fmla="*/ 57348 w 3327455"/>
              <a:gd name="connsiteY1" fmla="*/ 1523271 h 3141663"/>
              <a:gd name="connsiteX2" fmla="*/ 892379 w 3327455"/>
              <a:gd name="connsiteY2" fmla="*/ 100865 h 3141663"/>
              <a:gd name="connsiteX3" fmla="*/ 2503488 w 3327455"/>
              <a:gd name="connsiteY3" fmla="*/ 100595 h 3141663"/>
              <a:gd name="connsiteX4" fmla="*/ 3324541 w 3327455"/>
              <a:gd name="connsiteY4" fmla="*/ 1526755 h 3141663"/>
              <a:gd name="connsiteX5" fmla="*/ 2498754 w 3327455"/>
              <a:gd name="connsiteY5" fmla="*/ 2962802 h 3141663"/>
              <a:gd name="connsiteX6" fmla="*/ 893837 w 3327455"/>
              <a:gd name="connsiteY6" fmla="*/ 2961558 h 3141663"/>
              <a:gd name="connsiteX7" fmla="*/ 72664 w 3327455"/>
              <a:gd name="connsiteY7" fmla="*/ 1551387 h 3141663"/>
              <a:gd name="connsiteX0" fmla="*/ 72664 w 3327455"/>
              <a:gd name="connsiteY0" fmla="*/ 1551387 h 3141663"/>
              <a:gd name="connsiteX1" fmla="*/ 57348 w 3327455"/>
              <a:gd name="connsiteY1" fmla="*/ 1523271 h 3141663"/>
              <a:gd name="connsiteX2" fmla="*/ 892379 w 3327455"/>
              <a:gd name="connsiteY2" fmla="*/ 100865 h 3141663"/>
              <a:gd name="connsiteX3" fmla="*/ 2503488 w 3327455"/>
              <a:gd name="connsiteY3" fmla="*/ 100595 h 3141663"/>
              <a:gd name="connsiteX4" fmla="*/ 3324541 w 3327455"/>
              <a:gd name="connsiteY4" fmla="*/ 1526755 h 3141663"/>
              <a:gd name="connsiteX5" fmla="*/ 2498754 w 3327455"/>
              <a:gd name="connsiteY5" fmla="*/ 2962802 h 3141663"/>
              <a:gd name="connsiteX6" fmla="*/ 893837 w 3327455"/>
              <a:gd name="connsiteY6" fmla="*/ 2961558 h 3141663"/>
              <a:gd name="connsiteX7" fmla="*/ 72664 w 3327455"/>
              <a:gd name="connsiteY7" fmla="*/ 1551387 h 3141663"/>
              <a:gd name="connsiteX0" fmla="*/ 72664 w 3327455"/>
              <a:gd name="connsiteY0" fmla="*/ 1841426 h 3431702"/>
              <a:gd name="connsiteX1" fmla="*/ 57348 w 3327455"/>
              <a:gd name="connsiteY1" fmla="*/ 1813310 h 3431702"/>
              <a:gd name="connsiteX2" fmla="*/ 892379 w 3327455"/>
              <a:gd name="connsiteY2" fmla="*/ 390904 h 3431702"/>
              <a:gd name="connsiteX3" fmla="*/ 2503488 w 3327455"/>
              <a:gd name="connsiteY3" fmla="*/ 390634 h 3431702"/>
              <a:gd name="connsiteX4" fmla="*/ 3324541 w 3327455"/>
              <a:gd name="connsiteY4" fmla="*/ 1816794 h 3431702"/>
              <a:gd name="connsiteX5" fmla="*/ 2498754 w 3327455"/>
              <a:gd name="connsiteY5" fmla="*/ 3252841 h 3431702"/>
              <a:gd name="connsiteX6" fmla="*/ 893837 w 3327455"/>
              <a:gd name="connsiteY6" fmla="*/ 3251597 h 3431702"/>
              <a:gd name="connsiteX7" fmla="*/ 72664 w 3327455"/>
              <a:gd name="connsiteY7" fmla="*/ 1841426 h 3431702"/>
              <a:gd name="connsiteX0" fmla="*/ 72664 w 3327455"/>
              <a:gd name="connsiteY0" fmla="*/ 1813224 h 3403500"/>
              <a:gd name="connsiteX1" fmla="*/ 57348 w 3327455"/>
              <a:gd name="connsiteY1" fmla="*/ 1785108 h 3403500"/>
              <a:gd name="connsiteX2" fmla="*/ 892379 w 3327455"/>
              <a:gd name="connsiteY2" fmla="*/ 362702 h 3403500"/>
              <a:gd name="connsiteX3" fmla="*/ 1582411 w 3327455"/>
              <a:gd name="connsiteY3" fmla="*/ 1 h 3403500"/>
              <a:gd name="connsiteX4" fmla="*/ 2503488 w 3327455"/>
              <a:gd name="connsiteY4" fmla="*/ 362432 h 3403500"/>
              <a:gd name="connsiteX5" fmla="*/ 3324541 w 3327455"/>
              <a:gd name="connsiteY5" fmla="*/ 1788592 h 3403500"/>
              <a:gd name="connsiteX6" fmla="*/ 2498754 w 3327455"/>
              <a:gd name="connsiteY6" fmla="*/ 3224639 h 3403500"/>
              <a:gd name="connsiteX7" fmla="*/ 893837 w 3327455"/>
              <a:gd name="connsiteY7" fmla="*/ 3223395 h 3403500"/>
              <a:gd name="connsiteX8" fmla="*/ 72664 w 3327455"/>
              <a:gd name="connsiteY8" fmla="*/ 1813224 h 3403500"/>
              <a:gd name="connsiteX0" fmla="*/ 72664 w 3327455"/>
              <a:gd name="connsiteY0" fmla="*/ 1582060 h 3172336"/>
              <a:gd name="connsiteX1" fmla="*/ 57348 w 3327455"/>
              <a:gd name="connsiteY1" fmla="*/ 1553944 h 3172336"/>
              <a:gd name="connsiteX2" fmla="*/ 892379 w 3327455"/>
              <a:gd name="connsiteY2" fmla="*/ 131538 h 3172336"/>
              <a:gd name="connsiteX3" fmla="*/ 1709924 w 3327455"/>
              <a:gd name="connsiteY3" fmla="*/ 136059 h 3172336"/>
              <a:gd name="connsiteX4" fmla="*/ 2503488 w 3327455"/>
              <a:gd name="connsiteY4" fmla="*/ 131268 h 3172336"/>
              <a:gd name="connsiteX5" fmla="*/ 3324541 w 3327455"/>
              <a:gd name="connsiteY5" fmla="*/ 1557428 h 3172336"/>
              <a:gd name="connsiteX6" fmla="*/ 2498754 w 3327455"/>
              <a:gd name="connsiteY6" fmla="*/ 2993475 h 3172336"/>
              <a:gd name="connsiteX7" fmla="*/ 893837 w 3327455"/>
              <a:gd name="connsiteY7" fmla="*/ 2992231 h 3172336"/>
              <a:gd name="connsiteX8" fmla="*/ 72664 w 3327455"/>
              <a:gd name="connsiteY8" fmla="*/ 1582060 h 3172336"/>
              <a:gd name="connsiteX0" fmla="*/ 72664 w 3327455"/>
              <a:gd name="connsiteY0" fmla="*/ 1580951 h 3171227"/>
              <a:gd name="connsiteX1" fmla="*/ 57348 w 3327455"/>
              <a:gd name="connsiteY1" fmla="*/ 1552835 h 3171227"/>
              <a:gd name="connsiteX2" fmla="*/ 892379 w 3327455"/>
              <a:gd name="connsiteY2" fmla="*/ 130429 h 3171227"/>
              <a:gd name="connsiteX3" fmla="*/ 1709924 w 3327455"/>
              <a:gd name="connsiteY3" fmla="*/ 134950 h 3171227"/>
              <a:gd name="connsiteX4" fmla="*/ 2503488 w 3327455"/>
              <a:gd name="connsiteY4" fmla="*/ 130159 h 3171227"/>
              <a:gd name="connsiteX5" fmla="*/ 3324541 w 3327455"/>
              <a:gd name="connsiteY5" fmla="*/ 1556319 h 3171227"/>
              <a:gd name="connsiteX6" fmla="*/ 2498754 w 3327455"/>
              <a:gd name="connsiteY6" fmla="*/ 2992366 h 3171227"/>
              <a:gd name="connsiteX7" fmla="*/ 893837 w 3327455"/>
              <a:gd name="connsiteY7" fmla="*/ 2991122 h 3171227"/>
              <a:gd name="connsiteX8" fmla="*/ 72664 w 3327455"/>
              <a:gd name="connsiteY8" fmla="*/ 1580951 h 3171227"/>
              <a:gd name="connsiteX0" fmla="*/ 72664 w 3327455"/>
              <a:gd name="connsiteY0" fmla="*/ 1580951 h 3171227"/>
              <a:gd name="connsiteX1" fmla="*/ 57348 w 3327455"/>
              <a:gd name="connsiteY1" fmla="*/ 1552835 h 3171227"/>
              <a:gd name="connsiteX2" fmla="*/ 892379 w 3327455"/>
              <a:gd name="connsiteY2" fmla="*/ 130429 h 3171227"/>
              <a:gd name="connsiteX3" fmla="*/ 1709924 w 3327455"/>
              <a:gd name="connsiteY3" fmla="*/ 134950 h 3171227"/>
              <a:gd name="connsiteX4" fmla="*/ 2503488 w 3327455"/>
              <a:gd name="connsiteY4" fmla="*/ 130159 h 3171227"/>
              <a:gd name="connsiteX5" fmla="*/ 3324541 w 3327455"/>
              <a:gd name="connsiteY5" fmla="*/ 1556319 h 3171227"/>
              <a:gd name="connsiteX6" fmla="*/ 2498754 w 3327455"/>
              <a:gd name="connsiteY6" fmla="*/ 2992366 h 3171227"/>
              <a:gd name="connsiteX7" fmla="*/ 893837 w 3327455"/>
              <a:gd name="connsiteY7" fmla="*/ 2991122 h 3171227"/>
              <a:gd name="connsiteX8" fmla="*/ 72664 w 3327455"/>
              <a:gd name="connsiteY8" fmla="*/ 1580951 h 3171227"/>
              <a:gd name="connsiteX0" fmla="*/ 72664 w 3327455"/>
              <a:gd name="connsiteY0" fmla="*/ 1585470 h 3175746"/>
              <a:gd name="connsiteX1" fmla="*/ 57348 w 3327455"/>
              <a:gd name="connsiteY1" fmla="*/ 1557354 h 3175746"/>
              <a:gd name="connsiteX2" fmla="*/ 892379 w 3327455"/>
              <a:gd name="connsiteY2" fmla="*/ 134948 h 3175746"/>
              <a:gd name="connsiteX3" fmla="*/ 1709924 w 3327455"/>
              <a:gd name="connsiteY3" fmla="*/ 139469 h 3175746"/>
              <a:gd name="connsiteX4" fmla="*/ 2503488 w 3327455"/>
              <a:gd name="connsiteY4" fmla="*/ 134678 h 3175746"/>
              <a:gd name="connsiteX5" fmla="*/ 3324541 w 3327455"/>
              <a:gd name="connsiteY5" fmla="*/ 1560838 h 3175746"/>
              <a:gd name="connsiteX6" fmla="*/ 2498754 w 3327455"/>
              <a:gd name="connsiteY6" fmla="*/ 2996885 h 3175746"/>
              <a:gd name="connsiteX7" fmla="*/ 893837 w 3327455"/>
              <a:gd name="connsiteY7" fmla="*/ 2995641 h 3175746"/>
              <a:gd name="connsiteX8" fmla="*/ 72664 w 3327455"/>
              <a:gd name="connsiteY8" fmla="*/ 1585470 h 3175746"/>
              <a:gd name="connsiteX0" fmla="*/ 72664 w 3327455"/>
              <a:gd name="connsiteY0" fmla="*/ 1586840 h 3177116"/>
              <a:gd name="connsiteX1" fmla="*/ 57348 w 3327455"/>
              <a:gd name="connsiteY1" fmla="*/ 1558724 h 3177116"/>
              <a:gd name="connsiteX2" fmla="*/ 892379 w 3327455"/>
              <a:gd name="connsiteY2" fmla="*/ 136318 h 3177116"/>
              <a:gd name="connsiteX3" fmla="*/ 975446 w 3327455"/>
              <a:gd name="connsiteY3" fmla="*/ 135739 h 3177116"/>
              <a:gd name="connsiteX4" fmla="*/ 2503488 w 3327455"/>
              <a:gd name="connsiteY4" fmla="*/ 136048 h 3177116"/>
              <a:gd name="connsiteX5" fmla="*/ 3324541 w 3327455"/>
              <a:gd name="connsiteY5" fmla="*/ 1562208 h 3177116"/>
              <a:gd name="connsiteX6" fmla="*/ 2498754 w 3327455"/>
              <a:gd name="connsiteY6" fmla="*/ 2998255 h 3177116"/>
              <a:gd name="connsiteX7" fmla="*/ 893837 w 3327455"/>
              <a:gd name="connsiteY7" fmla="*/ 2997011 h 3177116"/>
              <a:gd name="connsiteX8" fmla="*/ 72664 w 3327455"/>
              <a:gd name="connsiteY8" fmla="*/ 1586840 h 3177116"/>
              <a:gd name="connsiteX0" fmla="*/ 72664 w 3327455"/>
              <a:gd name="connsiteY0" fmla="*/ 1586840 h 3177116"/>
              <a:gd name="connsiteX1" fmla="*/ 57348 w 3327455"/>
              <a:gd name="connsiteY1" fmla="*/ 1558724 h 3177116"/>
              <a:gd name="connsiteX2" fmla="*/ 892379 w 3327455"/>
              <a:gd name="connsiteY2" fmla="*/ 136318 h 3177116"/>
              <a:gd name="connsiteX3" fmla="*/ 914240 w 3327455"/>
              <a:gd name="connsiteY3" fmla="*/ 135739 h 3177116"/>
              <a:gd name="connsiteX4" fmla="*/ 2503488 w 3327455"/>
              <a:gd name="connsiteY4" fmla="*/ 136048 h 3177116"/>
              <a:gd name="connsiteX5" fmla="*/ 3324541 w 3327455"/>
              <a:gd name="connsiteY5" fmla="*/ 1562208 h 3177116"/>
              <a:gd name="connsiteX6" fmla="*/ 2498754 w 3327455"/>
              <a:gd name="connsiteY6" fmla="*/ 2998255 h 3177116"/>
              <a:gd name="connsiteX7" fmla="*/ 893837 w 3327455"/>
              <a:gd name="connsiteY7" fmla="*/ 2997011 h 3177116"/>
              <a:gd name="connsiteX8" fmla="*/ 72664 w 3327455"/>
              <a:gd name="connsiteY8" fmla="*/ 1586840 h 3177116"/>
              <a:gd name="connsiteX0" fmla="*/ 914240 w 3327455"/>
              <a:gd name="connsiteY0" fmla="*/ 135739 h 3177116"/>
              <a:gd name="connsiteX1" fmla="*/ 2503488 w 3327455"/>
              <a:gd name="connsiteY1" fmla="*/ 136048 h 3177116"/>
              <a:gd name="connsiteX2" fmla="*/ 3324541 w 3327455"/>
              <a:gd name="connsiteY2" fmla="*/ 1562208 h 3177116"/>
              <a:gd name="connsiteX3" fmla="*/ 2498754 w 3327455"/>
              <a:gd name="connsiteY3" fmla="*/ 2998255 h 3177116"/>
              <a:gd name="connsiteX4" fmla="*/ 893837 w 3327455"/>
              <a:gd name="connsiteY4" fmla="*/ 2997011 h 3177116"/>
              <a:gd name="connsiteX5" fmla="*/ 72664 w 3327455"/>
              <a:gd name="connsiteY5" fmla="*/ 1586840 h 3177116"/>
              <a:gd name="connsiteX6" fmla="*/ 57348 w 3327455"/>
              <a:gd name="connsiteY6" fmla="*/ 1558724 h 3177116"/>
              <a:gd name="connsiteX7" fmla="*/ 892379 w 3327455"/>
              <a:gd name="connsiteY7" fmla="*/ 136318 h 3177116"/>
              <a:gd name="connsiteX8" fmla="*/ 1005680 w 3327455"/>
              <a:gd name="connsiteY8" fmla="*/ 227179 h 3177116"/>
              <a:gd name="connsiteX0" fmla="*/ 914240 w 3327455"/>
              <a:gd name="connsiteY0" fmla="*/ 135739 h 3177116"/>
              <a:gd name="connsiteX1" fmla="*/ 2503488 w 3327455"/>
              <a:gd name="connsiteY1" fmla="*/ 136048 h 3177116"/>
              <a:gd name="connsiteX2" fmla="*/ 3324541 w 3327455"/>
              <a:gd name="connsiteY2" fmla="*/ 1562208 h 3177116"/>
              <a:gd name="connsiteX3" fmla="*/ 2498754 w 3327455"/>
              <a:gd name="connsiteY3" fmla="*/ 2998255 h 3177116"/>
              <a:gd name="connsiteX4" fmla="*/ 893837 w 3327455"/>
              <a:gd name="connsiteY4" fmla="*/ 2997011 h 3177116"/>
              <a:gd name="connsiteX5" fmla="*/ 72664 w 3327455"/>
              <a:gd name="connsiteY5" fmla="*/ 1586840 h 3177116"/>
              <a:gd name="connsiteX6" fmla="*/ 57348 w 3327455"/>
              <a:gd name="connsiteY6" fmla="*/ 1558724 h 3177116"/>
              <a:gd name="connsiteX7" fmla="*/ 892379 w 3327455"/>
              <a:gd name="connsiteY7" fmla="*/ 136318 h 3177116"/>
              <a:gd name="connsiteX8" fmla="*/ 1005680 w 3327455"/>
              <a:gd name="connsiteY8" fmla="*/ 227179 h 3177116"/>
              <a:gd name="connsiteX0" fmla="*/ 914240 w 3327455"/>
              <a:gd name="connsiteY0" fmla="*/ 135739 h 3177116"/>
              <a:gd name="connsiteX1" fmla="*/ 2503488 w 3327455"/>
              <a:gd name="connsiteY1" fmla="*/ 136048 h 3177116"/>
              <a:gd name="connsiteX2" fmla="*/ 3324541 w 3327455"/>
              <a:gd name="connsiteY2" fmla="*/ 1562208 h 3177116"/>
              <a:gd name="connsiteX3" fmla="*/ 2498754 w 3327455"/>
              <a:gd name="connsiteY3" fmla="*/ 2998255 h 3177116"/>
              <a:gd name="connsiteX4" fmla="*/ 893837 w 3327455"/>
              <a:gd name="connsiteY4" fmla="*/ 2997011 h 3177116"/>
              <a:gd name="connsiteX5" fmla="*/ 72664 w 3327455"/>
              <a:gd name="connsiteY5" fmla="*/ 1586840 h 3177116"/>
              <a:gd name="connsiteX6" fmla="*/ 57348 w 3327455"/>
              <a:gd name="connsiteY6" fmla="*/ 1558724 h 3177116"/>
              <a:gd name="connsiteX7" fmla="*/ 892379 w 3327455"/>
              <a:gd name="connsiteY7" fmla="*/ 136318 h 3177116"/>
              <a:gd name="connsiteX8" fmla="*/ 2454235 w 3327455"/>
              <a:gd name="connsiteY8" fmla="*/ 400589 h 3177116"/>
              <a:gd name="connsiteX0" fmla="*/ 914240 w 3327455"/>
              <a:gd name="connsiteY0" fmla="*/ 135739 h 3177116"/>
              <a:gd name="connsiteX1" fmla="*/ 2503488 w 3327455"/>
              <a:gd name="connsiteY1" fmla="*/ 136048 h 3177116"/>
              <a:gd name="connsiteX2" fmla="*/ 3324541 w 3327455"/>
              <a:gd name="connsiteY2" fmla="*/ 1562208 h 3177116"/>
              <a:gd name="connsiteX3" fmla="*/ 2498754 w 3327455"/>
              <a:gd name="connsiteY3" fmla="*/ 2998255 h 3177116"/>
              <a:gd name="connsiteX4" fmla="*/ 893837 w 3327455"/>
              <a:gd name="connsiteY4" fmla="*/ 2997011 h 3177116"/>
              <a:gd name="connsiteX5" fmla="*/ 72664 w 3327455"/>
              <a:gd name="connsiteY5" fmla="*/ 1586840 h 3177116"/>
              <a:gd name="connsiteX6" fmla="*/ 57348 w 3327455"/>
              <a:gd name="connsiteY6" fmla="*/ 1558724 h 3177116"/>
              <a:gd name="connsiteX7" fmla="*/ 892379 w 3327455"/>
              <a:gd name="connsiteY7" fmla="*/ 136318 h 3177116"/>
              <a:gd name="connsiteX0" fmla="*/ 1317183 w 3327455"/>
              <a:gd name="connsiteY0" fmla="*/ 32012 h 3246799"/>
              <a:gd name="connsiteX1" fmla="*/ 2503488 w 3327455"/>
              <a:gd name="connsiteY1" fmla="*/ 205731 h 3246799"/>
              <a:gd name="connsiteX2" fmla="*/ 3324541 w 3327455"/>
              <a:gd name="connsiteY2" fmla="*/ 1631891 h 3246799"/>
              <a:gd name="connsiteX3" fmla="*/ 2498754 w 3327455"/>
              <a:gd name="connsiteY3" fmla="*/ 3067938 h 3246799"/>
              <a:gd name="connsiteX4" fmla="*/ 893837 w 3327455"/>
              <a:gd name="connsiteY4" fmla="*/ 3066694 h 3246799"/>
              <a:gd name="connsiteX5" fmla="*/ 72664 w 3327455"/>
              <a:gd name="connsiteY5" fmla="*/ 1656523 h 3246799"/>
              <a:gd name="connsiteX6" fmla="*/ 57348 w 3327455"/>
              <a:gd name="connsiteY6" fmla="*/ 1628407 h 3246799"/>
              <a:gd name="connsiteX7" fmla="*/ 892379 w 3327455"/>
              <a:gd name="connsiteY7" fmla="*/ 206001 h 3246799"/>
              <a:gd name="connsiteX0" fmla="*/ 1781332 w 3327455"/>
              <a:gd name="connsiteY0" fmla="*/ 1032 h 3481035"/>
              <a:gd name="connsiteX1" fmla="*/ 2503488 w 3327455"/>
              <a:gd name="connsiteY1" fmla="*/ 439967 h 3481035"/>
              <a:gd name="connsiteX2" fmla="*/ 3324541 w 3327455"/>
              <a:gd name="connsiteY2" fmla="*/ 1866127 h 3481035"/>
              <a:gd name="connsiteX3" fmla="*/ 2498754 w 3327455"/>
              <a:gd name="connsiteY3" fmla="*/ 3302174 h 3481035"/>
              <a:gd name="connsiteX4" fmla="*/ 893837 w 3327455"/>
              <a:gd name="connsiteY4" fmla="*/ 3300930 h 3481035"/>
              <a:gd name="connsiteX5" fmla="*/ 72664 w 3327455"/>
              <a:gd name="connsiteY5" fmla="*/ 1890759 h 3481035"/>
              <a:gd name="connsiteX6" fmla="*/ 57348 w 3327455"/>
              <a:gd name="connsiteY6" fmla="*/ 1862643 h 3481035"/>
              <a:gd name="connsiteX7" fmla="*/ 892379 w 3327455"/>
              <a:gd name="connsiteY7" fmla="*/ 440237 h 3481035"/>
              <a:gd name="connsiteX0" fmla="*/ 1781332 w 3327455"/>
              <a:gd name="connsiteY0" fmla="*/ 1032 h 3481035"/>
              <a:gd name="connsiteX1" fmla="*/ 2503488 w 3327455"/>
              <a:gd name="connsiteY1" fmla="*/ 439967 h 3481035"/>
              <a:gd name="connsiteX2" fmla="*/ 3324541 w 3327455"/>
              <a:gd name="connsiteY2" fmla="*/ 1866127 h 3481035"/>
              <a:gd name="connsiteX3" fmla="*/ 2498754 w 3327455"/>
              <a:gd name="connsiteY3" fmla="*/ 3302174 h 3481035"/>
              <a:gd name="connsiteX4" fmla="*/ 893837 w 3327455"/>
              <a:gd name="connsiteY4" fmla="*/ 3300930 h 3481035"/>
              <a:gd name="connsiteX5" fmla="*/ 72664 w 3327455"/>
              <a:gd name="connsiteY5" fmla="*/ 1890759 h 3481035"/>
              <a:gd name="connsiteX6" fmla="*/ 57348 w 3327455"/>
              <a:gd name="connsiteY6" fmla="*/ 1862643 h 3481035"/>
              <a:gd name="connsiteX7" fmla="*/ 892379 w 3327455"/>
              <a:gd name="connsiteY7" fmla="*/ 440237 h 3481035"/>
              <a:gd name="connsiteX0" fmla="*/ 1781332 w 3327455"/>
              <a:gd name="connsiteY0" fmla="*/ 1032 h 3481035"/>
              <a:gd name="connsiteX1" fmla="*/ 2503488 w 3327455"/>
              <a:gd name="connsiteY1" fmla="*/ 439967 h 3481035"/>
              <a:gd name="connsiteX2" fmla="*/ 3324541 w 3327455"/>
              <a:gd name="connsiteY2" fmla="*/ 1866127 h 3481035"/>
              <a:gd name="connsiteX3" fmla="*/ 2498754 w 3327455"/>
              <a:gd name="connsiteY3" fmla="*/ 3302174 h 3481035"/>
              <a:gd name="connsiteX4" fmla="*/ 893837 w 3327455"/>
              <a:gd name="connsiteY4" fmla="*/ 3300930 h 3481035"/>
              <a:gd name="connsiteX5" fmla="*/ 72664 w 3327455"/>
              <a:gd name="connsiteY5" fmla="*/ 1890759 h 3481035"/>
              <a:gd name="connsiteX6" fmla="*/ 57348 w 3327455"/>
              <a:gd name="connsiteY6" fmla="*/ 1862643 h 3481035"/>
              <a:gd name="connsiteX7" fmla="*/ 892379 w 3327455"/>
              <a:gd name="connsiteY7" fmla="*/ 440237 h 3481035"/>
              <a:gd name="connsiteX0" fmla="*/ 1781332 w 3327455"/>
              <a:gd name="connsiteY0" fmla="*/ 1032 h 3481035"/>
              <a:gd name="connsiteX1" fmla="*/ 2503488 w 3327455"/>
              <a:gd name="connsiteY1" fmla="*/ 439967 h 3481035"/>
              <a:gd name="connsiteX2" fmla="*/ 3324541 w 3327455"/>
              <a:gd name="connsiteY2" fmla="*/ 1866127 h 3481035"/>
              <a:gd name="connsiteX3" fmla="*/ 2498754 w 3327455"/>
              <a:gd name="connsiteY3" fmla="*/ 3302174 h 3481035"/>
              <a:gd name="connsiteX4" fmla="*/ 893837 w 3327455"/>
              <a:gd name="connsiteY4" fmla="*/ 3300930 h 3481035"/>
              <a:gd name="connsiteX5" fmla="*/ 72664 w 3327455"/>
              <a:gd name="connsiteY5" fmla="*/ 1890759 h 3481035"/>
              <a:gd name="connsiteX6" fmla="*/ 57348 w 3327455"/>
              <a:gd name="connsiteY6" fmla="*/ 1862643 h 3481035"/>
              <a:gd name="connsiteX7" fmla="*/ 892379 w 3327455"/>
              <a:gd name="connsiteY7" fmla="*/ 440237 h 3481035"/>
              <a:gd name="connsiteX0" fmla="*/ 1781332 w 3327455"/>
              <a:gd name="connsiteY0" fmla="*/ 1032 h 3481035"/>
              <a:gd name="connsiteX1" fmla="*/ 2503488 w 3327455"/>
              <a:gd name="connsiteY1" fmla="*/ 439967 h 3481035"/>
              <a:gd name="connsiteX2" fmla="*/ 3324541 w 3327455"/>
              <a:gd name="connsiteY2" fmla="*/ 1866127 h 3481035"/>
              <a:gd name="connsiteX3" fmla="*/ 2498754 w 3327455"/>
              <a:gd name="connsiteY3" fmla="*/ 3302174 h 3481035"/>
              <a:gd name="connsiteX4" fmla="*/ 893837 w 3327455"/>
              <a:gd name="connsiteY4" fmla="*/ 3300930 h 3481035"/>
              <a:gd name="connsiteX5" fmla="*/ 72664 w 3327455"/>
              <a:gd name="connsiteY5" fmla="*/ 1890759 h 3481035"/>
              <a:gd name="connsiteX6" fmla="*/ 57348 w 3327455"/>
              <a:gd name="connsiteY6" fmla="*/ 1862643 h 3481035"/>
              <a:gd name="connsiteX7" fmla="*/ 892379 w 3327455"/>
              <a:gd name="connsiteY7" fmla="*/ 440237 h 3481035"/>
              <a:gd name="connsiteX0" fmla="*/ 1708669 w 3254792"/>
              <a:gd name="connsiteY0" fmla="*/ 1032 h 3481035"/>
              <a:gd name="connsiteX1" fmla="*/ 2430825 w 3254792"/>
              <a:gd name="connsiteY1" fmla="*/ 439967 h 3481035"/>
              <a:gd name="connsiteX2" fmla="*/ 3251878 w 3254792"/>
              <a:gd name="connsiteY2" fmla="*/ 1866127 h 3481035"/>
              <a:gd name="connsiteX3" fmla="*/ 2426091 w 3254792"/>
              <a:gd name="connsiteY3" fmla="*/ 3302174 h 3481035"/>
              <a:gd name="connsiteX4" fmla="*/ 821174 w 3254792"/>
              <a:gd name="connsiteY4" fmla="*/ 3300930 h 3481035"/>
              <a:gd name="connsiteX5" fmla="*/ 1 w 3254792"/>
              <a:gd name="connsiteY5" fmla="*/ 1890759 h 3481035"/>
              <a:gd name="connsiteX6" fmla="*/ 819716 w 3254792"/>
              <a:gd name="connsiteY6" fmla="*/ 440237 h 3481035"/>
              <a:gd name="connsiteX0" fmla="*/ 1708669 w 3254792"/>
              <a:gd name="connsiteY0" fmla="*/ 1032 h 3481035"/>
              <a:gd name="connsiteX1" fmla="*/ 2430825 w 3254792"/>
              <a:gd name="connsiteY1" fmla="*/ 439967 h 3481035"/>
              <a:gd name="connsiteX2" fmla="*/ 3251878 w 3254792"/>
              <a:gd name="connsiteY2" fmla="*/ 1866127 h 3481035"/>
              <a:gd name="connsiteX3" fmla="*/ 2426091 w 3254792"/>
              <a:gd name="connsiteY3" fmla="*/ 3302174 h 3481035"/>
              <a:gd name="connsiteX4" fmla="*/ 821174 w 3254792"/>
              <a:gd name="connsiteY4" fmla="*/ 3300930 h 3481035"/>
              <a:gd name="connsiteX5" fmla="*/ 1 w 3254792"/>
              <a:gd name="connsiteY5" fmla="*/ 1890759 h 3481035"/>
              <a:gd name="connsiteX6" fmla="*/ 819716 w 3254792"/>
              <a:gd name="connsiteY6" fmla="*/ 440237 h 3481035"/>
              <a:gd name="connsiteX0" fmla="*/ 1708668 w 3254791"/>
              <a:gd name="connsiteY0" fmla="*/ 1032 h 3481035"/>
              <a:gd name="connsiteX1" fmla="*/ 2430824 w 3254791"/>
              <a:gd name="connsiteY1" fmla="*/ 439967 h 3481035"/>
              <a:gd name="connsiteX2" fmla="*/ 3251877 w 3254791"/>
              <a:gd name="connsiteY2" fmla="*/ 1866127 h 3481035"/>
              <a:gd name="connsiteX3" fmla="*/ 2426090 w 3254791"/>
              <a:gd name="connsiteY3" fmla="*/ 3302174 h 3481035"/>
              <a:gd name="connsiteX4" fmla="*/ 821173 w 3254791"/>
              <a:gd name="connsiteY4" fmla="*/ 3300930 h 3481035"/>
              <a:gd name="connsiteX5" fmla="*/ 0 w 3254791"/>
              <a:gd name="connsiteY5" fmla="*/ 1890759 h 3481035"/>
              <a:gd name="connsiteX6" fmla="*/ 819715 w 3254791"/>
              <a:gd name="connsiteY6" fmla="*/ 440237 h 3481035"/>
              <a:gd name="connsiteX0" fmla="*/ 1734171 w 3280294"/>
              <a:gd name="connsiteY0" fmla="*/ 1032 h 3481035"/>
              <a:gd name="connsiteX1" fmla="*/ 2456327 w 3280294"/>
              <a:gd name="connsiteY1" fmla="*/ 439967 h 3481035"/>
              <a:gd name="connsiteX2" fmla="*/ 3277380 w 3280294"/>
              <a:gd name="connsiteY2" fmla="*/ 1866127 h 3481035"/>
              <a:gd name="connsiteX3" fmla="*/ 2451593 w 3280294"/>
              <a:gd name="connsiteY3" fmla="*/ 3302174 h 3481035"/>
              <a:gd name="connsiteX4" fmla="*/ 846676 w 3280294"/>
              <a:gd name="connsiteY4" fmla="*/ 3300930 h 3481035"/>
              <a:gd name="connsiteX5" fmla="*/ 0 w 3280294"/>
              <a:gd name="connsiteY5" fmla="*/ 1890759 h 3481035"/>
              <a:gd name="connsiteX6" fmla="*/ 845218 w 3280294"/>
              <a:gd name="connsiteY6" fmla="*/ 440237 h 3481035"/>
              <a:gd name="connsiteX0" fmla="*/ 1734171 w 3280294"/>
              <a:gd name="connsiteY0" fmla="*/ 1032 h 3481035"/>
              <a:gd name="connsiteX1" fmla="*/ 2456327 w 3280294"/>
              <a:gd name="connsiteY1" fmla="*/ 439967 h 3481035"/>
              <a:gd name="connsiteX2" fmla="*/ 3277380 w 3280294"/>
              <a:gd name="connsiteY2" fmla="*/ 1866127 h 3481035"/>
              <a:gd name="connsiteX3" fmla="*/ 2451593 w 3280294"/>
              <a:gd name="connsiteY3" fmla="*/ 3302174 h 3481035"/>
              <a:gd name="connsiteX4" fmla="*/ 846676 w 3280294"/>
              <a:gd name="connsiteY4" fmla="*/ 3300930 h 3481035"/>
              <a:gd name="connsiteX5" fmla="*/ 0 w 3280294"/>
              <a:gd name="connsiteY5" fmla="*/ 1890759 h 3481035"/>
              <a:gd name="connsiteX6" fmla="*/ 824816 w 3280294"/>
              <a:gd name="connsiteY6" fmla="*/ 435137 h 3481035"/>
              <a:gd name="connsiteX0" fmla="*/ 1729070 w 3275193"/>
              <a:gd name="connsiteY0" fmla="*/ 1032 h 3481035"/>
              <a:gd name="connsiteX1" fmla="*/ 2451226 w 3275193"/>
              <a:gd name="connsiteY1" fmla="*/ 439967 h 3481035"/>
              <a:gd name="connsiteX2" fmla="*/ 3272279 w 3275193"/>
              <a:gd name="connsiteY2" fmla="*/ 1866127 h 3481035"/>
              <a:gd name="connsiteX3" fmla="*/ 2446492 w 3275193"/>
              <a:gd name="connsiteY3" fmla="*/ 3302174 h 3481035"/>
              <a:gd name="connsiteX4" fmla="*/ 841575 w 3275193"/>
              <a:gd name="connsiteY4" fmla="*/ 3300930 h 3481035"/>
              <a:gd name="connsiteX5" fmla="*/ 0 w 3275193"/>
              <a:gd name="connsiteY5" fmla="*/ 1855057 h 3481035"/>
              <a:gd name="connsiteX6" fmla="*/ 819715 w 3275193"/>
              <a:gd name="connsiteY6" fmla="*/ 435137 h 3481035"/>
              <a:gd name="connsiteX0" fmla="*/ 1729070 w 3275193"/>
              <a:gd name="connsiteY0" fmla="*/ 1032 h 3481035"/>
              <a:gd name="connsiteX1" fmla="*/ 2451226 w 3275193"/>
              <a:gd name="connsiteY1" fmla="*/ 439967 h 3481035"/>
              <a:gd name="connsiteX2" fmla="*/ 3272279 w 3275193"/>
              <a:gd name="connsiteY2" fmla="*/ 1866127 h 3481035"/>
              <a:gd name="connsiteX3" fmla="*/ 2446492 w 3275193"/>
              <a:gd name="connsiteY3" fmla="*/ 3302174 h 3481035"/>
              <a:gd name="connsiteX4" fmla="*/ 841575 w 3275193"/>
              <a:gd name="connsiteY4" fmla="*/ 3300930 h 3481035"/>
              <a:gd name="connsiteX5" fmla="*/ 0 w 3275193"/>
              <a:gd name="connsiteY5" fmla="*/ 1875458 h 3481035"/>
              <a:gd name="connsiteX6" fmla="*/ 819715 w 3275193"/>
              <a:gd name="connsiteY6" fmla="*/ 435137 h 3481035"/>
              <a:gd name="connsiteX0" fmla="*/ 1729070 w 3275193"/>
              <a:gd name="connsiteY0" fmla="*/ 1032 h 3481035"/>
              <a:gd name="connsiteX1" fmla="*/ 2451226 w 3275193"/>
              <a:gd name="connsiteY1" fmla="*/ 439967 h 3481035"/>
              <a:gd name="connsiteX2" fmla="*/ 3272279 w 3275193"/>
              <a:gd name="connsiteY2" fmla="*/ 1866127 h 3481035"/>
              <a:gd name="connsiteX3" fmla="*/ 2446492 w 3275193"/>
              <a:gd name="connsiteY3" fmla="*/ 3302174 h 3481035"/>
              <a:gd name="connsiteX4" fmla="*/ 841575 w 3275193"/>
              <a:gd name="connsiteY4" fmla="*/ 3300930 h 3481035"/>
              <a:gd name="connsiteX5" fmla="*/ 0 w 3275193"/>
              <a:gd name="connsiteY5" fmla="*/ 1875458 h 3481035"/>
              <a:gd name="connsiteX6" fmla="*/ 819715 w 3275193"/>
              <a:gd name="connsiteY6" fmla="*/ 435137 h 3481035"/>
              <a:gd name="connsiteX0" fmla="*/ 1729070 w 3275193"/>
              <a:gd name="connsiteY0" fmla="*/ 1032 h 3410373"/>
              <a:gd name="connsiteX1" fmla="*/ 2451226 w 3275193"/>
              <a:gd name="connsiteY1" fmla="*/ 439967 h 3410373"/>
              <a:gd name="connsiteX2" fmla="*/ 3272279 w 3275193"/>
              <a:gd name="connsiteY2" fmla="*/ 1866127 h 3410373"/>
              <a:gd name="connsiteX3" fmla="*/ 2446492 w 3275193"/>
              <a:gd name="connsiteY3" fmla="*/ 3302174 h 3410373"/>
              <a:gd name="connsiteX4" fmla="*/ 841575 w 3275193"/>
              <a:gd name="connsiteY4" fmla="*/ 3300930 h 3410373"/>
              <a:gd name="connsiteX5" fmla="*/ 0 w 3275193"/>
              <a:gd name="connsiteY5" fmla="*/ 1875458 h 3410373"/>
              <a:gd name="connsiteX6" fmla="*/ 819715 w 3275193"/>
              <a:gd name="connsiteY6" fmla="*/ 435137 h 3410373"/>
              <a:gd name="connsiteX0" fmla="*/ 1729070 w 3275193"/>
              <a:gd name="connsiteY0" fmla="*/ 1032 h 3410373"/>
              <a:gd name="connsiteX1" fmla="*/ 2451226 w 3275193"/>
              <a:gd name="connsiteY1" fmla="*/ 439967 h 3410373"/>
              <a:gd name="connsiteX2" fmla="*/ 3272279 w 3275193"/>
              <a:gd name="connsiteY2" fmla="*/ 1866127 h 3410373"/>
              <a:gd name="connsiteX3" fmla="*/ 2446492 w 3275193"/>
              <a:gd name="connsiteY3" fmla="*/ 3302174 h 3410373"/>
              <a:gd name="connsiteX4" fmla="*/ 841575 w 3275193"/>
              <a:gd name="connsiteY4" fmla="*/ 3300930 h 3410373"/>
              <a:gd name="connsiteX5" fmla="*/ 0 w 3275193"/>
              <a:gd name="connsiteY5" fmla="*/ 1875458 h 3410373"/>
              <a:gd name="connsiteX6" fmla="*/ 819715 w 3275193"/>
              <a:gd name="connsiteY6" fmla="*/ 435137 h 3410373"/>
              <a:gd name="connsiteX0" fmla="*/ 1729070 w 3275193"/>
              <a:gd name="connsiteY0" fmla="*/ 1032 h 3417605"/>
              <a:gd name="connsiteX1" fmla="*/ 2451226 w 3275193"/>
              <a:gd name="connsiteY1" fmla="*/ 439967 h 3417605"/>
              <a:gd name="connsiteX2" fmla="*/ 3272279 w 3275193"/>
              <a:gd name="connsiteY2" fmla="*/ 1866127 h 3417605"/>
              <a:gd name="connsiteX3" fmla="*/ 2446492 w 3275193"/>
              <a:gd name="connsiteY3" fmla="*/ 3302174 h 3417605"/>
              <a:gd name="connsiteX4" fmla="*/ 826273 w 3275193"/>
              <a:gd name="connsiteY4" fmla="*/ 3321331 h 3417605"/>
              <a:gd name="connsiteX5" fmla="*/ 0 w 3275193"/>
              <a:gd name="connsiteY5" fmla="*/ 1875458 h 3417605"/>
              <a:gd name="connsiteX6" fmla="*/ 819715 w 3275193"/>
              <a:gd name="connsiteY6" fmla="*/ 435137 h 3417605"/>
              <a:gd name="connsiteX0" fmla="*/ 1729070 w 3275193"/>
              <a:gd name="connsiteY0" fmla="*/ 1032 h 3417605"/>
              <a:gd name="connsiteX1" fmla="*/ 2451226 w 3275193"/>
              <a:gd name="connsiteY1" fmla="*/ 439967 h 3417605"/>
              <a:gd name="connsiteX2" fmla="*/ 3272279 w 3275193"/>
              <a:gd name="connsiteY2" fmla="*/ 1866127 h 3417605"/>
              <a:gd name="connsiteX3" fmla="*/ 2446492 w 3275193"/>
              <a:gd name="connsiteY3" fmla="*/ 3302174 h 3417605"/>
              <a:gd name="connsiteX4" fmla="*/ 826273 w 3275193"/>
              <a:gd name="connsiteY4" fmla="*/ 3321331 h 3417605"/>
              <a:gd name="connsiteX5" fmla="*/ 0 w 3275193"/>
              <a:gd name="connsiteY5" fmla="*/ 1875458 h 3417605"/>
              <a:gd name="connsiteX6" fmla="*/ 819715 w 3275193"/>
              <a:gd name="connsiteY6" fmla="*/ 435137 h 3417605"/>
              <a:gd name="connsiteX0" fmla="*/ 821174 w 3275193"/>
              <a:gd name="connsiteY0" fmla="*/ 135741 h 3113687"/>
              <a:gd name="connsiteX1" fmla="*/ 2451226 w 3275193"/>
              <a:gd name="connsiteY1" fmla="*/ 136049 h 3113687"/>
              <a:gd name="connsiteX2" fmla="*/ 3272279 w 3275193"/>
              <a:gd name="connsiteY2" fmla="*/ 1562209 h 3113687"/>
              <a:gd name="connsiteX3" fmla="*/ 2446492 w 3275193"/>
              <a:gd name="connsiteY3" fmla="*/ 2998256 h 3113687"/>
              <a:gd name="connsiteX4" fmla="*/ 826273 w 3275193"/>
              <a:gd name="connsiteY4" fmla="*/ 3017413 h 3113687"/>
              <a:gd name="connsiteX5" fmla="*/ 0 w 3275193"/>
              <a:gd name="connsiteY5" fmla="*/ 1571540 h 3113687"/>
              <a:gd name="connsiteX6" fmla="*/ 819715 w 3275193"/>
              <a:gd name="connsiteY6" fmla="*/ 131219 h 3113687"/>
              <a:gd name="connsiteX0" fmla="*/ 821174 w 3275193"/>
              <a:gd name="connsiteY0" fmla="*/ 4522 h 2982468"/>
              <a:gd name="connsiteX1" fmla="*/ 2451226 w 3275193"/>
              <a:gd name="connsiteY1" fmla="*/ 4830 h 2982468"/>
              <a:gd name="connsiteX2" fmla="*/ 3272279 w 3275193"/>
              <a:gd name="connsiteY2" fmla="*/ 1430990 h 2982468"/>
              <a:gd name="connsiteX3" fmla="*/ 2446492 w 3275193"/>
              <a:gd name="connsiteY3" fmla="*/ 2867037 h 2982468"/>
              <a:gd name="connsiteX4" fmla="*/ 826273 w 3275193"/>
              <a:gd name="connsiteY4" fmla="*/ 2886194 h 2982468"/>
              <a:gd name="connsiteX5" fmla="*/ 0 w 3275193"/>
              <a:gd name="connsiteY5" fmla="*/ 1440321 h 2982468"/>
              <a:gd name="connsiteX6" fmla="*/ 819715 w 3275193"/>
              <a:gd name="connsiteY6" fmla="*/ 0 h 2982468"/>
              <a:gd name="connsiteX0" fmla="*/ 821174 w 3272279"/>
              <a:gd name="connsiteY0" fmla="*/ 4522 h 2982468"/>
              <a:gd name="connsiteX1" fmla="*/ 2451226 w 3272279"/>
              <a:gd name="connsiteY1" fmla="*/ 4830 h 2982468"/>
              <a:gd name="connsiteX2" fmla="*/ 3272279 w 3272279"/>
              <a:gd name="connsiteY2" fmla="*/ 1430990 h 2982468"/>
              <a:gd name="connsiteX3" fmla="*/ 2446492 w 3272279"/>
              <a:gd name="connsiteY3" fmla="*/ 2867037 h 2982468"/>
              <a:gd name="connsiteX4" fmla="*/ 826273 w 3272279"/>
              <a:gd name="connsiteY4" fmla="*/ 2886194 h 2982468"/>
              <a:gd name="connsiteX5" fmla="*/ 0 w 3272279"/>
              <a:gd name="connsiteY5" fmla="*/ 1440321 h 2982468"/>
              <a:gd name="connsiteX6" fmla="*/ 819715 w 3272279"/>
              <a:gd name="connsiteY6" fmla="*/ 0 h 2982468"/>
              <a:gd name="connsiteX0" fmla="*/ 821174 w 3272279"/>
              <a:gd name="connsiteY0" fmla="*/ 4522 h 2982468"/>
              <a:gd name="connsiteX1" fmla="*/ 2451226 w 3272279"/>
              <a:gd name="connsiteY1" fmla="*/ 4830 h 2982468"/>
              <a:gd name="connsiteX2" fmla="*/ 3272279 w 3272279"/>
              <a:gd name="connsiteY2" fmla="*/ 1430990 h 2982468"/>
              <a:gd name="connsiteX3" fmla="*/ 2446492 w 3272279"/>
              <a:gd name="connsiteY3" fmla="*/ 2867037 h 2982468"/>
              <a:gd name="connsiteX4" fmla="*/ 826273 w 3272279"/>
              <a:gd name="connsiteY4" fmla="*/ 2886194 h 2982468"/>
              <a:gd name="connsiteX5" fmla="*/ 0 w 3272279"/>
              <a:gd name="connsiteY5" fmla="*/ 1440321 h 2982468"/>
              <a:gd name="connsiteX6" fmla="*/ 819715 w 3272279"/>
              <a:gd name="connsiteY6" fmla="*/ 0 h 2982468"/>
              <a:gd name="connsiteX0" fmla="*/ 821174 w 3272279"/>
              <a:gd name="connsiteY0" fmla="*/ 4522 h 2982468"/>
              <a:gd name="connsiteX1" fmla="*/ 2451226 w 3272279"/>
              <a:gd name="connsiteY1" fmla="*/ 4830 h 2982468"/>
              <a:gd name="connsiteX2" fmla="*/ 3272279 w 3272279"/>
              <a:gd name="connsiteY2" fmla="*/ 1430990 h 2982468"/>
              <a:gd name="connsiteX3" fmla="*/ 2446492 w 3272279"/>
              <a:gd name="connsiteY3" fmla="*/ 2867037 h 2982468"/>
              <a:gd name="connsiteX4" fmla="*/ 826273 w 3272279"/>
              <a:gd name="connsiteY4" fmla="*/ 2886194 h 2982468"/>
              <a:gd name="connsiteX5" fmla="*/ 0 w 3272279"/>
              <a:gd name="connsiteY5" fmla="*/ 1440321 h 2982468"/>
              <a:gd name="connsiteX6" fmla="*/ 819715 w 3272279"/>
              <a:gd name="connsiteY6" fmla="*/ 0 h 2982468"/>
              <a:gd name="connsiteX0" fmla="*/ 821174 w 3292681"/>
              <a:gd name="connsiteY0" fmla="*/ 4522 h 2982844"/>
              <a:gd name="connsiteX1" fmla="*/ 2451226 w 3292681"/>
              <a:gd name="connsiteY1" fmla="*/ 4830 h 2982844"/>
              <a:gd name="connsiteX2" fmla="*/ 3292681 w 3292681"/>
              <a:gd name="connsiteY2" fmla="*/ 1425889 h 2982844"/>
              <a:gd name="connsiteX3" fmla="*/ 2446492 w 3292681"/>
              <a:gd name="connsiteY3" fmla="*/ 2867037 h 2982844"/>
              <a:gd name="connsiteX4" fmla="*/ 826273 w 3292681"/>
              <a:gd name="connsiteY4" fmla="*/ 2886194 h 2982844"/>
              <a:gd name="connsiteX5" fmla="*/ 0 w 3292681"/>
              <a:gd name="connsiteY5" fmla="*/ 1440321 h 2982844"/>
              <a:gd name="connsiteX6" fmla="*/ 819715 w 3292681"/>
              <a:gd name="connsiteY6" fmla="*/ 0 h 2982844"/>
              <a:gd name="connsiteX0" fmla="*/ 821174 w 3292681"/>
              <a:gd name="connsiteY0" fmla="*/ 4522 h 2982844"/>
              <a:gd name="connsiteX1" fmla="*/ 2451226 w 3292681"/>
              <a:gd name="connsiteY1" fmla="*/ 4830 h 2982844"/>
              <a:gd name="connsiteX2" fmla="*/ 3292681 w 3292681"/>
              <a:gd name="connsiteY2" fmla="*/ 1425889 h 2982844"/>
              <a:gd name="connsiteX3" fmla="*/ 2446492 w 3292681"/>
              <a:gd name="connsiteY3" fmla="*/ 2867037 h 2982844"/>
              <a:gd name="connsiteX4" fmla="*/ 826273 w 3292681"/>
              <a:gd name="connsiteY4" fmla="*/ 2886194 h 2982844"/>
              <a:gd name="connsiteX5" fmla="*/ 0 w 3292681"/>
              <a:gd name="connsiteY5" fmla="*/ 1440321 h 2982844"/>
              <a:gd name="connsiteX6" fmla="*/ 819715 w 3292681"/>
              <a:gd name="connsiteY6" fmla="*/ 0 h 2982844"/>
              <a:gd name="connsiteX0" fmla="*/ 821174 w 3292681"/>
              <a:gd name="connsiteY0" fmla="*/ 4522 h 2982844"/>
              <a:gd name="connsiteX1" fmla="*/ 2451226 w 3292681"/>
              <a:gd name="connsiteY1" fmla="*/ 4830 h 2982844"/>
              <a:gd name="connsiteX2" fmla="*/ 3292681 w 3292681"/>
              <a:gd name="connsiteY2" fmla="*/ 1425889 h 2982844"/>
              <a:gd name="connsiteX3" fmla="*/ 2446492 w 3292681"/>
              <a:gd name="connsiteY3" fmla="*/ 2867037 h 2982844"/>
              <a:gd name="connsiteX4" fmla="*/ 826273 w 3292681"/>
              <a:gd name="connsiteY4" fmla="*/ 2886194 h 2982844"/>
              <a:gd name="connsiteX5" fmla="*/ 0 w 3292681"/>
              <a:gd name="connsiteY5" fmla="*/ 1440321 h 2982844"/>
              <a:gd name="connsiteX6" fmla="*/ 819715 w 3292681"/>
              <a:gd name="connsiteY6" fmla="*/ 0 h 2982844"/>
              <a:gd name="connsiteX0" fmla="*/ 821174 w 3292681"/>
              <a:gd name="connsiteY0" fmla="*/ 4522 h 2982844"/>
              <a:gd name="connsiteX1" fmla="*/ 2451226 w 3292681"/>
              <a:gd name="connsiteY1" fmla="*/ 4830 h 2982844"/>
              <a:gd name="connsiteX2" fmla="*/ 3292681 w 3292681"/>
              <a:gd name="connsiteY2" fmla="*/ 1425889 h 2982844"/>
              <a:gd name="connsiteX3" fmla="*/ 2446492 w 3292681"/>
              <a:gd name="connsiteY3" fmla="*/ 2867037 h 2982844"/>
              <a:gd name="connsiteX4" fmla="*/ 826273 w 3292681"/>
              <a:gd name="connsiteY4" fmla="*/ 2886194 h 2982844"/>
              <a:gd name="connsiteX5" fmla="*/ 0 w 3292681"/>
              <a:gd name="connsiteY5" fmla="*/ 1440321 h 2982844"/>
              <a:gd name="connsiteX6" fmla="*/ 819715 w 3292681"/>
              <a:gd name="connsiteY6" fmla="*/ 0 h 2982844"/>
              <a:gd name="connsiteX0" fmla="*/ 821174 w 3292681"/>
              <a:gd name="connsiteY0" fmla="*/ 4522 h 2979264"/>
              <a:gd name="connsiteX1" fmla="*/ 2451226 w 3292681"/>
              <a:gd name="connsiteY1" fmla="*/ 4830 h 2979264"/>
              <a:gd name="connsiteX2" fmla="*/ 3292681 w 3292681"/>
              <a:gd name="connsiteY2" fmla="*/ 1425889 h 2979264"/>
              <a:gd name="connsiteX3" fmla="*/ 2471994 w 3292681"/>
              <a:gd name="connsiteY3" fmla="*/ 2861936 h 2979264"/>
              <a:gd name="connsiteX4" fmla="*/ 826273 w 3292681"/>
              <a:gd name="connsiteY4" fmla="*/ 2886194 h 2979264"/>
              <a:gd name="connsiteX5" fmla="*/ 0 w 3292681"/>
              <a:gd name="connsiteY5" fmla="*/ 1440321 h 2979264"/>
              <a:gd name="connsiteX6" fmla="*/ 819715 w 3292681"/>
              <a:gd name="connsiteY6" fmla="*/ 0 h 2979264"/>
              <a:gd name="connsiteX0" fmla="*/ 821174 w 3292681"/>
              <a:gd name="connsiteY0" fmla="*/ 4522 h 2979264"/>
              <a:gd name="connsiteX1" fmla="*/ 2451226 w 3292681"/>
              <a:gd name="connsiteY1" fmla="*/ 4830 h 2979264"/>
              <a:gd name="connsiteX2" fmla="*/ 3292681 w 3292681"/>
              <a:gd name="connsiteY2" fmla="*/ 1425889 h 2979264"/>
              <a:gd name="connsiteX3" fmla="*/ 2471994 w 3292681"/>
              <a:gd name="connsiteY3" fmla="*/ 2861936 h 2979264"/>
              <a:gd name="connsiteX4" fmla="*/ 826273 w 3292681"/>
              <a:gd name="connsiteY4" fmla="*/ 2886194 h 2979264"/>
              <a:gd name="connsiteX5" fmla="*/ 0 w 3292681"/>
              <a:gd name="connsiteY5" fmla="*/ 1440321 h 2979264"/>
              <a:gd name="connsiteX6" fmla="*/ 819715 w 3292681"/>
              <a:gd name="connsiteY6" fmla="*/ 0 h 2979264"/>
              <a:gd name="connsiteX0" fmla="*/ 821174 w 3292681"/>
              <a:gd name="connsiteY0" fmla="*/ 4522 h 2889999"/>
              <a:gd name="connsiteX1" fmla="*/ 2451226 w 3292681"/>
              <a:gd name="connsiteY1" fmla="*/ 4830 h 2889999"/>
              <a:gd name="connsiteX2" fmla="*/ 3292681 w 3292681"/>
              <a:gd name="connsiteY2" fmla="*/ 1425889 h 2889999"/>
              <a:gd name="connsiteX3" fmla="*/ 2471994 w 3292681"/>
              <a:gd name="connsiteY3" fmla="*/ 2861936 h 2889999"/>
              <a:gd name="connsiteX4" fmla="*/ 826273 w 3292681"/>
              <a:gd name="connsiteY4" fmla="*/ 2886194 h 2889999"/>
              <a:gd name="connsiteX5" fmla="*/ 0 w 3292681"/>
              <a:gd name="connsiteY5" fmla="*/ 1440321 h 2889999"/>
              <a:gd name="connsiteX6" fmla="*/ 819715 w 3292681"/>
              <a:gd name="connsiteY6" fmla="*/ 0 h 2889999"/>
              <a:gd name="connsiteX0" fmla="*/ 821174 w 3292681"/>
              <a:gd name="connsiteY0" fmla="*/ 4522 h 2886194"/>
              <a:gd name="connsiteX1" fmla="*/ 2451226 w 3292681"/>
              <a:gd name="connsiteY1" fmla="*/ 4830 h 2886194"/>
              <a:gd name="connsiteX2" fmla="*/ 3292681 w 3292681"/>
              <a:gd name="connsiteY2" fmla="*/ 1425889 h 2886194"/>
              <a:gd name="connsiteX3" fmla="*/ 2471994 w 3292681"/>
              <a:gd name="connsiteY3" fmla="*/ 2861936 h 2886194"/>
              <a:gd name="connsiteX4" fmla="*/ 826273 w 3292681"/>
              <a:gd name="connsiteY4" fmla="*/ 2886194 h 2886194"/>
              <a:gd name="connsiteX5" fmla="*/ 0 w 3292681"/>
              <a:gd name="connsiteY5" fmla="*/ 1440321 h 2886194"/>
              <a:gd name="connsiteX6" fmla="*/ 819715 w 3292681"/>
              <a:gd name="connsiteY6" fmla="*/ 0 h 2886194"/>
              <a:gd name="connsiteX0" fmla="*/ 821174 w 3292681"/>
              <a:gd name="connsiteY0" fmla="*/ 4522 h 2890939"/>
              <a:gd name="connsiteX1" fmla="*/ 2451226 w 3292681"/>
              <a:gd name="connsiteY1" fmla="*/ 4830 h 2890939"/>
              <a:gd name="connsiteX2" fmla="*/ 3292681 w 3292681"/>
              <a:gd name="connsiteY2" fmla="*/ 1425889 h 2890939"/>
              <a:gd name="connsiteX3" fmla="*/ 2482195 w 3292681"/>
              <a:gd name="connsiteY3" fmla="*/ 2882337 h 2890939"/>
              <a:gd name="connsiteX4" fmla="*/ 826273 w 3292681"/>
              <a:gd name="connsiteY4" fmla="*/ 2886194 h 2890939"/>
              <a:gd name="connsiteX5" fmla="*/ 0 w 3292681"/>
              <a:gd name="connsiteY5" fmla="*/ 1440321 h 2890939"/>
              <a:gd name="connsiteX6" fmla="*/ 819715 w 3292681"/>
              <a:gd name="connsiteY6" fmla="*/ 0 h 2890939"/>
              <a:gd name="connsiteX0" fmla="*/ 821174 w 3292681"/>
              <a:gd name="connsiteY0" fmla="*/ 4522 h 2886855"/>
              <a:gd name="connsiteX1" fmla="*/ 2451226 w 3292681"/>
              <a:gd name="connsiteY1" fmla="*/ 4830 h 2886855"/>
              <a:gd name="connsiteX2" fmla="*/ 3292681 w 3292681"/>
              <a:gd name="connsiteY2" fmla="*/ 1425889 h 2886855"/>
              <a:gd name="connsiteX3" fmla="*/ 2487296 w 3292681"/>
              <a:gd name="connsiteY3" fmla="*/ 2877237 h 2886855"/>
              <a:gd name="connsiteX4" fmla="*/ 826273 w 3292681"/>
              <a:gd name="connsiteY4" fmla="*/ 2886194 h 2886855"/>
              <a:gd name="connsiteX5" fmla="*/ 0 w 3292681"/>
              <a:gd name="connsiteY5" fmla="*/ 1440321 h 2886855"/>
              <a:gd name="connsiteX6" fmla="*/ 819715 w 3292681"/>
              <a:gd name="connsiteY6" fmla="*/ 0 h 2886855"/>
              <a:gd name="connsiteX0" fmla="*/ 821174 w 3292681"/>
              <a:gd name="connsiteY0" fmla="*/ 4522 h 2890939"/>
              <a:gd name="connsiteX1" fmla="*/ 2451226 w 3292681"/>
              <a:gd name="connsiteY1" fmla="*/ 4830 h 2890939"/>
              <a:gd name="connsiteX2" fmla="*/ 3292681 w 3292681"/>
              <a:gd name="connsiteY2" fmla="*/ 1425889 h 2890939"/>
              <a:gd name="connsiteX3" fmla="*/ 2492397 w 3292681"/>
              <a:gd name="connsiteY3" fmla="*/ 2882337 h 2890939"/>
              <a:gd name="connsiteX4" fmla="*/ 826273 w 3292681"/>
              <a:gd name="connsiteY4" fmla="*/ 2886194 h 2890939"/>
              <a:gd name="connsiteX5" fmla="*/ 0 w 3292681"/>
              <a:gd name="connsiteY5" fmla="*/ 1440321 h 2890939"/>
              <a:gd name="connsiteX6" fmla="*/ 819715 w 3292681"/>
              <a:gd name="connsiteY6" fmla="*/ 0 h 2890939"/>
              <a:gd name="connsiteX0" fmla="*/ 821174 w 3292681"/>
              <a:gd name="connsiteY0" fmla="*/ 4522 h 2886855"/>
              <a:gd name="connsiteX1" fmla="*/ 2451226 w 3292681"/>
              <a:gd name="connsiteY1" fmla="*/ 4830 h 2886855"/>
              <a:gd name="connsiteX2" fmla="*/ 3292681 w 3292681"/>
              <a:gd name="connsiteY2" fmla="*/ 1425889 h 2886855"/>
              <a:gd name="connsiteX3" fmla="*/ 2471995 w 3292681"/>
              <a:gd name="connsiteY3" fmla="*/ 2877237 h 2886855"/>
              <a:gd name="connsiteX4" fmla="*/ 826273 w 3292681"/>
              <a:gd name="connsiteY4" fmla="*/ 2886194 h 2886855"/>
              <a:gd name="connsiteX5" fmla="*/ 0 w 3292681"/>
              <a:gd name="connsiteY5" fmla="*/ 1440321 h 2886855"/>
              <a:gd name="connsiteX6" fmla="*/ 819715 w 3292681"/>
              <a:gd name="connsiteY6" fmla="*/ 0 h 2886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92681" h="2886855">
                <a:moveTo>
                  <a:pt x="821174" y="4522"/>
                </a:moveTo>
                <a:lnTo>
                  <a:pt x="2451226" y="4830"/>
                </a:lnTo>
                <a:cubicBezTo>
                  <a:pt x="3145667" y="1131064"/>
                  <a:pt x="2606724" y="258882"/>
                  <a:pt x="3292681" y="1425889"/>
                </a:cubicBezTo>
                <a:cubicBezTo>
                  <a:pt x="2659530" y="2563279"/>
                  <a:pt x="3153392" y="1725998"/>
                  <a:pt x="2471995" y="2877237"/>
                </a:cubicBezTo>
                <a:cubicBezTo>
                  <a:pt x="826595" y="2901308"/>
                  <a:pt x="2481955" y="2870664"/>
                  <a:pt x="826273" y="2886194"/>
                </a:cubicBezTo>
                <a:cubicBezTo>
                  <a:pt x="272309" y="1927564"/>
                  <a:pt x="510297" y="2391431"/>
                  <a:pt x="0" y="1440321"/>
                </a:cubicBezTo>
                <a:cubicBezTo>
                  <a:pt x="264985" y="938037"/>
                  <a:pt x="648941" y="302192"/>
                  <a:pt x="819715" y="0"/>
                </a:cubicBezTo>
              </a:path>
            </a:pathLst>
          </a:custGeom>
        </p:spPr>
        <p:txBody>
          <a:bodyPr/>
          <a:lstStyle>
            <a:lvl1pPr algn="ctr">
              <a:defRPr baseline="0"/>
            </a:lvl1pPr>
          </a:lstStyle>
          <a:p>
            <a:r>
              <a:rPr lang="fr-FR" dirty="0"/>
              <a:t>Click on the </a:t>
            </a:r>
            <a:r>
              <a:rPr lang="fr-FR" dirty="0" err="1"/>
              <a:t>icon</a:t>
            </a:r>
            <a:r>
              <a:rPr lang="fr-FR" dirty="0"/>
              <a:t> </a:t>
            </a:r>
            <a:r>
              <a:rPr lang="fr-FR" dirty="0" err="1"/>
              <a:t>below</a:t>
            </a:r>
            <a:r>
              <a:rPr lang="fr-FR" dirty="0"/>
              <a:t> to insert an image</a:t>
            </a:r>
          </a:p>
        </p:txBody>
      </p:sp>
      <p:sp>
        <p:nvSpPr>
          <p:cNvPr id="4" name="Titre 1"/>
          <p:cNvSpPr>
            <a:spLocks noGrp="1"/>
          </p:cNvSpPr>
          <p:nvPr>
            <p:ph type="ctrTitle" hasCustomPrompt="1"/>
          </p:nvPr>
        </p:nvSpPr>
        <p:spPr>
          <a:xfrm>
            <a:off x="685800" y="186357"/>
            <a:ext cx="7772400" cy="873226"/>
          </a:xfrm>
        </p:spPr>
        <p:txBody>
          <a:bodyPr>
            <a:normAutofit/>
          </a:bodyPr>
          <a:lstStyle>
            <a:lvl1pPr algn="ctr">
              <a:defRPr sz="2600" b="1" cap="all"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CLICK AND EDIT THE TITLE</a:t>
            </a:r>
          </a:p>
        </p:txBody>
      </p:sp>
    </p:spTree>
    <p:extLst>
      <p:ext uri="{BB962C8B-B14F-4D97-AF65-F5344CB8AC3E}">
        <p14:creationId xmlns:p14="http://schemas.microsoft.com/office/powerpoint/2010/main" val="3579855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:\Direction Generale\Communication Interne\BRANDING\Nouvelle identité Neovia\BLEU\ppt\tools\PPT 16_9\INV008213_PNG_PPT_V2_16_9e\INV008213_PPT_V2_16_9e_2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008" y="-20538"/>
            <a:ext cx="9252520" cy="520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re 1"/>
          <p:cNvSpPr>
            <a:spLocks noGrp="1"/>
          </p:cNvSpPr>
          <p:nvPr>
            <p:ph type="ctrTitle" hasCustomPrompt="1"/>
          </p:nvPr>
        </p:nvSpPr>
        <p:spPr>
          <a:xfrm>
            <a:off x="2994309" y="1597820"/>
            <a:ext cx="3124094" cy="1537996"/>
          </a:xfrm>
        </p:spPr>
        <p:txBody>
          <a:bodyPr>
            <a:normAutofit/>
          </a:bodyPr>
          <a:lstStyle>
            <a:lvl1pPr algn="ctr">
              <a:defRPr sz="2600" b="1" cap="none">
                <a:solidFill>
                  <a:srgbClr val="FFFFFF"/>
                </a:solidFill>
              </a:defRPr>
            </a:lvl1pPr>
          </a:lstStyle>
          <a:p>
            <a:r>
              <a:rPr lang="fr-FR" dirty="0"/>
              <a:t>CLICK AND EDIT THE TITLE</a:t>
            </a:r>
          </a:p>
        </p:txBody>
      </p:sp>
    </p:spTree>
    <p:extLst>
      <p:ext uri="{BB962C8B-B14F-4D97-AF65-F5344CB8AC3E}">
        <p14:creationId xmlns:p14="http://schemas.microsoft.com/office/powerpoint/2010/main" val="3000077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r>
              <a:rPr lang="fr-FR"/>
              <a:t>3 juillet 2018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fr-FR"/>
              <a:t>SIMV- Juillet 2018 - NEOVIA Ferme du Futur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D1EE950A-FC64-B045-9409-580AA3BD199D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4098" name="Picture 2" descr="L:\Direction Generale\Communication Interne\BRANDING\Nouvelle identité Neovia\BLEU\ppt\tools\PPT 16_9\INV008213_PNG_PPT_V2_16_9e\INV008213_PPT_V2_16_9e_3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008" y="-17602"/>
            <a:ext cx="9252520" cy="520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685800" y="503107"/>
            <a:ext cx="7772400" cy="1021556"/>
          </a:xfrm>
        </p:spPr>
        <p:txBody>
          <a:bodyPr anchor="t">
            <a:normAutofit/>
          </a:bodyPr>
          <a:lstStyle>
            <a:lvl1pPr algn="l">
              <a:defRPr sz="2600" b="1" cap="all">
                <a:solidFill>
                  <a:srgbClr val="FFFFFF"/>
                </a:solidFill>
              </a:defRPr>
            </a:lvl1pPr>
          </a:lstStyle>
          <a:p>
            <a:r>
              <a:rPr lang="fr-FR" dirty="0"/>
              <a:t>CLICK AND EDIT THE TITLE</a:t>
            </a:r>
          </a:p>
        </p:txBody>
      </p:sp>
    </p:spTree>
    <p:extLst>
      <p:ext uri="{BB962C8B-B14F-4D97-AF65-F5344CB8AC3E}">
        <p14:creationId xmlns:p14="http://schemas.microsoft.com/office/powerpoint/2010/main" val="2729596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CLICK AND EDIT THE TITLE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831057"/>
            <a:ext cx="8229600" cy="36849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3 juillet 2018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SIMV- Juillet 2018 - NEOVIA Ferme du Futur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950A-FC64-B045-9409-580AA3BD19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66016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/>
              <a:t>CLICK AND EDIT THE TITLE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831057"/>
            <a:ext cx="8229600" cy="36849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3 juillet 2018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SIMV- Juillet 2018 - NEOVIA Ferme du Futur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950A-FC64-B045-9409-580AA3BD19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1338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NV005967_PPT_7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32"/>
          <a:stretch/>
        </p:blipFill>
        <p:spPr>
          <a:xfrm>
            <a:off x="0" y="0"/>
            <a:ext cx="463138" cy="79706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/>
              <a:t>CLICK AND EDIT THE TITLE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831057"/>
            <a:ext cx="8229600" cy="36849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3 juillet 2018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SIMV- Juillet 2018 - NEOVIA Ferme du Futur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950A-FC64-B045-9409-580AA3BD19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0305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INV005967_PPT_9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" b="176"/>
          <a:stretch/>
        </p:blipFill>
        <p:spPr>
          <a:xfrm>
            <a:off x="2" y="-1"/>
            <a:ext cx="396000" cy="80192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CLICK AND EDIT THE TITLE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831057"/>
            <a:ext cx="8229600" cy="36849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3 juillet 2018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SIMV- Juillet 2018 - NEOVIA Ferme du Futur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950A-FC64-B045-9409-580AA3BD19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8149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CLICK AND EDIT THE TITLE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3 juillet 2018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SIMV- Juillet 2018 - NEOVIA Ferme du Futur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950A-FC64-B045-9409-580AA3BD19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5051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:\Direction Generale\Communication Interne\BRANDING\Nouvelle identité Neovia\BLEU\ppt\tools\PPT 16_9\INV008213_PNG_PPT_V2_16_9e\INV008213_PPT_V2_16_9e_5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" y="7075"/>
            <a:ext cx="9144000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516215" y="4728732"/>
            <a:ext cx="185886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fr-FR"/>
              <a:t>3 juillet 2018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23969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fr-FR"/>
              <a:t>SIMV- Juillet 2018 - NEOVIA Ferme du Futur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197273" y="4723969"/>
            <a:ext cx="48952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D1EE950A-FC64-B045-9409-580AA3BD19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61046"/>
            <a:ext cx="8229600" cy="606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CLICK AND EDIT THE TITLE</a:t>
            </a:r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>
          <a:xfrm>
            <a:off x="457200" y="831057"/>
            <a:ext cx="8229600" cy="368490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 baseline="0">
                <a:solidFill>
                  <a:srgbClr val="38414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 baseline="0">
                <a:solidFill>
                  <a:srgbClr val="38414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200" kern="1200">
                <a:solidFill>
                  <a:srgbClr val="38414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100" kern="1200" baseline="0">
                <a:solidFill>
                  <a:srgbClr val="38414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100" kern="1200">
                <a:solidFill>
                  <a:srgbClr val="38414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38763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70" r:id="rId8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000" kern="1200" cap="all" baseline="0">
          <a:solidFill>
            <a:srgbClr val="384145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600" kern="1200" baseline="0">
          <a:solidFill>
            <a:srgbClr val="38414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400" kern="1200" baseline="0">
          <a:solidFill>
            <a:srgbClr val="38414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200" kern="1200">
          <a:solidFill>
            <a:srgbClr val="38414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100" kern="1200" baseline="0">
          <a:solidFill>
            <a:srgbClr val="38414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100" kern="1200">
          <a:solidFill>
            <a:srgbClr val="38414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png"/><Relationship Id="rId3" Type="http://schemas.openxmlformats.org/officeDocument/2006/relationships/image" Target="../media/image37.png"/><Relationship Id="rId7" Type="http://schemas.microsoft.com/office/2007/relationships/hdphoto" Target="../media/hdphoto5.wdp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image" Target="../media/image38.png"/><Relationship Id="rId10" Type="http://schemas.microsoft.com/office/2007/relationships/hdphoto" Target="../media/hdphoto6.wdp"/><Relationship Id="rId4" Type="http://schemas.microsoft.com/office/2007/relationships/hdphoto" Target="../media/hdphoto4.wdp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7.jpeg"/><Relationship Id="rId18" Type="http://schemas.openxmlformats.org/officeDocument/2006/relationships/image" Target="../media/image62.gif"/><Relationship Id="rId26" Type="http://schemas.openxmlformats.org/officeDocument/2006/relationships/image" Target="../media/image70.png"/><Relationship Id="rId3" Type="http://schemas.openxmlformats.org/officeDocument/2006/relationships/notesSlide" Target="../notesSlides/notesSlide13.xml"/><Relationship Id="rId21" Type="http://schemas.openxmlformats.org/officeDocument/2006/relationships/image" Target="../media/image65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5" Type="http://schemas.openxmlformats.org/officeDocument/2006/relationships/image" Target="../media/image69.png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60.png"/><Relationship Id="rId20" Type="http://schemas.openxmlformats.org/officeDocument/2006/relationships/image" Target="../media/image64.jpeg"/><Relationship Id="rId29" Type="http://schemas.openxmlformats.org/officeDocument/2006/relationships/image" Target="../media/image73.png"/><Relationship Id="rId1" Type="http://schemas.openxmlformats.org/officeDocument/2006/relationships/tags" Target="../tags/tag1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24" Type="http://schemas.openxmlformats.org/officeDocument/2006/relationships/image" Target="../media/image68.png"/><Relationship Id="rId5" Type="http://schemas.openxmlformats.org/officeDocument/2006/relationships/image" Target="../media/image49.jpeg"/><Relationship Id="rId15" Type="http://schemas.openxmlformats.org/officeDocument/2006/relationships/image" Target="../media/image59.png"/><Relationship Id="rId23" Type="http://schemas.openxmlformats.org/officeDocument/2006/relationships/image" Target="../media/image67.png"/><Relationship Id="rId28" Type="http://schemas.openxmlformats.org/officeDocument/2006/relationships/image" Target="../media/image72.png"/><Relationship Id="rId10" Type="http://schemas.openxmlformats.org/officeDocument/2006/relationships/image" Target="../media/image54.png"/><Relationship Id="rId19" Type="http://schemas.openxmlformats.org/officeDocument/2006/relationships/image" Target="../media/image63.png"/><Relationship Id="rId31" Type="http://schemas.openxmlformats.org/officeDocument/2006/relationships/image" Target="../media/image75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Relationship Id="rId22" Type="http://schemas.openxmlformats.org/officeDocument/2006/relationships/image" Target="../media/image66.png"/><Relationship Id="rId27" Type="http://schemas.openxmlformats.org/officeDocument/2006/relationships/image" Target="../media/image71.jpeg"/><Relationship Id="rId30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4" Type="http://schemas.microsoft.com/office/2007/relationships/hdphoto" Target="../media/hdphoto7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8.jpg"/><Relationship Id="rId4" Type="http://schemas.openxmlformats.org/officeDocument/2006/relationships/image" Target="../media/image8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9.wdp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jpe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100.png"/><Relationship Id="rId7" Type="http://schemas.openxmlformats.org/officeDocument/2006/relationships/image" Target="../media/image102.png"/><Relationship Id="rId2" Type="http://schemas.openxmlformats.org/officeDocument/2006/relationships/hyperlink" Target="https://twitter.com/neovia_group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3Ut1T6eN8vw" TargetMode="External"/><Relationship Id="rId5" Type="http://schemas.openxmlformats.org/officeDocument/2006/relationships/image" Target="../media/image101.png"/><Relationship Id="rId4" Type="http://schemas.openxmlformats.org/officeDocument/2006/relationships/hyperlink" Target="https://www.linkedin.com/company/neovia-group?trk=top_nav_home" TargetMode="External"/><Relationship Id="rId9" Type="http://schemas.openxmlformats.org/officeDocument/2006/relationships/hyperlink" Target="mailto:mbcharpentier@neovia-group.com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../Communication/NEOVIA%20FDF%20MASTER%20English.mp4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4677"/>
            <a:ext cx="9180512" cy="5218797"/>
          </a:xfrm>
        </p:spPr>
      </p:pic>
      <p:sp>
        <p:nvSpPr>
          <p:cNvPr id="8" name="ZoneTexte 7"/>
          <p:cNvSpPr txBox="1"/>
          <p:nvPr/>
        </p:nvSpPr>
        <p:spPr>
          <a:xfrm>
            <a:off x="179512" y="51470"/>
            <a:ext cx="9217024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 PROJET DE FERME DU FUTUR</a:t>
            </a:r>
          </a:p>
          <a:p>
            <a:endParaRPr lang="en-GB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COMMENT INNOVER</a:t>
            </a:r>
          </a:p>
          <a:p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ACCOMPAGNER LES ÉLEVEURS</a:t>
            </a:r>
          </a:p>
          <a:p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 AUX DÉFIS DES ATTENTES SOCIÉTALES?</a:t>
            </a:r>
          </a:p>
          <a:p>
            <a:endParaRPr lang="en-GB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SIMV</a:t>
            </a:r>
          </a:p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juillet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2018</a:t>
            </a:r>
            <a:endParaRPr lang="en-GB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3 juillet 2018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SIMV- Juillet 2018 - NEOVIA Ferme du Futur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950A-FC64-B045-9409-580AA3BD199D}" type="slidenum">
              <a:rPr lang="fr-FR" smtClean="0"/>
              <a:t>1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781" y="2410581"/>
            <a:ext cx="4248472" cy="245031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11760" y="1193741"/>
            <a:ext cx="3280524" cy="146099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-184036"/>
            <a:ext cx="2324067" cy="210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583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" r="3276"/>
          <a:stretch/>
        </p:blipFill>
        <p:spPr bwMode="auto">
          <a:xfrm>
            <a:off x="0" y="0"/>
            <a:ext cx="9144000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3 juillet 2018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SIMV- Juillet 2018 - NEOVIA Ferme du Futur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950A-FC64-B045-9409-580AA3BD199D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23450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4677"/>
            <a:ext cx="9180512" cy="5218797"/>
          </a:xfrm>
        </p:spPr>
      </p:pic>
      <p:sp>
        <p:nvSpPr>
          <p:cNvPr id="8" name="ZoneTexte 7"/>
          <p:cNvSpPr txBox="1"/>
          <p:nvPr/>
        </p:nvSpPr>
        <p:spPr>
          <a:xfrm>
            <a:off x="179512" y="293689"/>
            <a:ext cx="741682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 PROJET DE </a:t>
            </a:r>
          </a:p>
          <a:p>
            <a:r>
              <a:rPr lang="en-GB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FERME DU FUTUR</a:t>
            </a:r>
          </a:p>
          <a:p>
            <a:endParaRPr lang="en-GB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ADAPTER L’ELEVAGE DE 2030 AUX ATTENTES DES CONSOMMATEURS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3 juillet 2018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SIMV- Juillet 2018 - NEOVIA Ferme du Futur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950A-FC64-B045-9409-580AA3BD199D}" type="slidenum">
              <a:rPr lang="fr-FR" smtClean="0"/>
              <a:t>11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781" y="2410581"/>
            <a:ext cx="4248472" cy="245031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11760" y="1193741"/>
            <a:ext cx="3280524" cy="146099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-184036"/>
            <a:ext cx="2324067" cy="210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7915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MARCHES CHANGENT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3 juillet 2018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SIMV- Juillet 2018 - NEOVIA Ferme du Futur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950A-FC64-B045-9409-580AA3BD199D}" type="slidenum">
              <a:rPr lang="fr-FR" smtClean="0"/>
              <a:t>12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688" y="582822"/>
            <a:ext cx="7352413" cy="451143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953908" y="704600"/>
            <a:ext cx="1938572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Source : </a:t>
            </a:r>
          </a:p>
          <a:p>
            <a:pPr algn="ctr"/>
            <a:r>
              <a:rPr lang="fr-FR" dirty="0">
                <a:solidFill>
                  <a:schemeClr val="tx1"/>
                </a:solidFill>
              </a:rPr>
              <a:t>étude </a:t>
            </a:r>
            <a:r>
              <a:rPr lang="fr-FR" dirty="0" err="1">
                <a:solidFill>
                  <a:schemeClr val="tx1"/>
                </a:solidFill>
              </a:rPr>
              <a:t>Accept</a:t>
            </a:r>
            <a:r>
              <a:rPr lang="fr-FR" dirty="0">
                <a:solidFill>
                  <a:schemeClr val="tx1"/>
                </a:solidFill>
              </a:rPr>
              <a:t> IDELE, IFIP, ITAVI 2014-2017</a:t>
            </a:r>
          </a:p>
        </p:txBody>
      </p:sp>
    </p:spTree>
    <p:extLst>
      <p:ext uri="{BB962C8B-B14F-4D97-AF65-F5344CB8AC3E}">
        <p14:creationId xmlns:p14="http://schemas.microsoft.com/office/powerpoint/2010/main" val="9026462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59% </a:t>
            </a:r>
            <a:r>
              <a:rPr lang="fr-FR" dirty="0"/>
              <a:t>DES FRANÇAIS INSATISFAITS DES CONDITIONS D’ÉLEVAGE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3 juillet 2018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SIMV- Juillet 2018 - NEOVIA Ferme du Futur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950A-FC64-B045-9409-580AA3BD199D}" type="slidenum">
              <a:rPr lang="fr-FR" smtClean="0"/>
              <a:t>13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3" y="838467"/>
            <a:ext cx="6192689" cy="391567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948264" y="3795886"/>
            <a:ext cx="1938572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Source : </a:t>
            </a:r>
          </a:p>
          <a:p>
            <a:pPr algn="ctr"/>
            <a:r>
              <a:rPr lang="fr-FR" dirty="0">
                <a:solidFill>
                  <a:schemeClr val="tx1"/>
                </a:solidFill>
              </a:rPr>
              <a:t>étude </a:t>
            </a:r>
            <a:r>
              <a:rPr lang="fr-FR" dirty="0" err="1">
                <a:solidFill>
                  <a:schemeClr val="tx1"/>
                </a:solidFill>
              </a:rPr>
              <a:t>Accept</a:t>
            </a:r>
            <a:r>
              <a:rPr lang="fr-FR" dirty="0">
                <a:solidFill>
                  <a:schemeClr val="tx1"/>
                </a:solidFill>
              </a:rPr>
              <a:t> IDELE, IFIP, ITAVI 2014-2017</a:t>
            </a:r>
          </a:p>
        </p:txBody>
      </p:sp>
      <p:sp>
        <p:nvSpPr>
          <p:cNvPr id="10" name="Rectangle 9"/>
          <p:cNvSpPr/>
          <p:nvPr/>
        </p:nvSpPr>
        <p:spPr>
          <a:xfrm>
            <a:off x="6629364" y="2045072"/>
            <a:ext cx="2514636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Ici enquête spécifique auprès de 1083 élèves de terminale</a:t>
            </a:r>
          </a:p>
        </p:txBody>
      </p:sp>
    </p:spTree>
    <p:extLst>
      <p:ext uri="{BB962C8B-B14F-4D97-AF65-F5344CB8AC3E}">
        <p14:creationId xmlns:p14="http://schemas.microsoft.com/office/powerpoint/2010/main" val="1850854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PERCEPTION DES JEUNES FRANCAIS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1100" dirty="0"/>
              <a:t>(1083 élèves de terminale, étude </a:t>
            </a:r>
            <a:r>
              <a:rPr lang="fr-FR" sz="1100" dirty="0" err="1"/>
              <a:t>Accept</a:t>
            </a:r>
            <a:r>
              <a:rPr lang="fr-FR" sz="1100" dirty="0"/>
              <a:t> IFIP)</a:t>
            </a:r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3 juillet 2018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SIMV- Juillet 2018 - NEOVIA Ferme du Futur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950A-FC64-B045-9409-580AA3BD199D}" type="slidenum">
              <a:rPr lang="fr-FR" smtClean="0"/>
              <a:t>14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576" y="1203598"/>
            <a:ext cx="6984776" cy="312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9439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3 juillet 2018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SIMV- Juillet 2018 - NEOVIA Ferme du Futur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950A-FC64-B045-9409-580AA3BD199D}" type="slidenum">
              <a:rPr lang="fr-FR" smtClean="0"/>
              <a:t>15</a:t>
            </a:fld>
            <a:endParaRPr lang="fr-FR"/>
          </a:p>
        </p:txBody>
      </p:sp>
      <p:sp>
        <p:nvSpPr>
          <p:cNvPr id="7" name="Titre 5"/>
          <p:cNvSpPr>
            <a:spLocks noGrp="1"/>
          </p:cNvSpPr>
          <p:nvPr>
            <p:ph type="title"/>
          </p:nvPr>
        </p:nvSpPr>
        <p:spPr>
          <a:xfrm>
            <a:off x="457200" y="61046"/>
            <a:ext cx="8579296" cy="606029"/>
          </a:xfrm>
        </p:spPr>
        <p:txBody>
          <a:bodyPr>
            <a:noAutofit/>
          </a:bodyPr>
          <a:lstStyle/>
          <a:p>
            <a:r>
              <a:rPr lang="fr-FR" sz="1700" b="1" dirty="0"/>
              <a:t>COLLABORER AVEC LES ELEVEURS, LES PARTENAIRES CLES ET LES LEADERS D’OPINIONS POUR INTEGRER LES </a:t>
            </a:r>
            <a:r>
              <a:rPr lang="fr-FR" sz="1700" b="1" dirty="0" err="1"/>
              <a:t>defis</a:t>
            </a:r>
            <a:r>
              <a:rPr lang="fr-FR" sz="1700" b="1" dirty="0"/>
              <a:t> SOCIETAUX</a:t>
            </a:r>
          </a:p>
        </p:txBody>
      </p:sp>
      <p:graphicFrame>
        <p:nvGraphicFramePr>
          <p:cNvPr id="2" name="Espace réservé du contenu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4362697"/>
              </p:ext>
            </p:extLst>
          </p:nvPr>
        </p:nvGraphicFramePr>
        <p:xfrm>
          <a:off x="2432315" y="727550"/>
          <a:ext cx="2173804" cy="41255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38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5212">
                <a:tc>
                  <a:txBody>
                    <a:bodyPr/>
                    <a:lstStyle/>
                    <a:p>
                      <a:pPr algn="ctr"/>
                      <a:r>
                        <a:rPr lang="fr-FR" b="1" dirty="0">
                          <a:solidFill>
                            <a:schemeClr val="bg1"/>
                          </a:solidFill>
                        </a:rPr>
                        <a:t>SANTE- QUALITE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1748">
                <a:tc>
                  <a:txBody>
                    <a:bodyPr/>
                    <a:lstStyle/>
                    <a:p>
                      <a:r>
                        <a:rPr lang="fr-FR" sz="1800" b="0" i="0" u="none" strike="noStrike" kern="1200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USAGE DES MEDICAMENTS</a:t>
                      </a:r>
                    </a:p>
                  </a:txBody>
                  <a:tcPr anchor="ctr">
                    <a:solidFill>
                      <a:srgbClr val="DC8E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9651">
                <a:tc>
                  <a:txBody>
                    <a:bodyPr/>
                    <a:lstStyle/>
                    <a:p>
                      <a:r>
                        <a:rPr lang="fr-FR" sz="1800" b="0" i="0" u="none" strike="noStrike" kern="1200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EPIZOOTIES et	</a:t>
                      </a:r>
                    </a:p>
                    <a:p>
                      <a:r>
                        <a:rPr lang="fr-FR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ZOONOSES</a:t>
                      </a:r>
                    </a:p>
                  </a:txBody>
                  <a:tcPr anchor="ctr">
                    <a:solidFill>
                      <a:srgbClr val="DC8E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4485"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CONSOMMATION DE PROTEINES ANIMALES</a:t>
                      </a:r>
                    </a:p>
                  </a:txBody>
                  <a:tcPr anchor="ctr">
                    <a:solidFill>
                      <a:srgbClr val="DC8E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7969"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TRACABILITE</a:t>
                      </a:r>
                    </a:p>
                  </a:txBody>
                  <a:tcPr anchor="ctr">
                    <a:solidFill>
                      <a:srgbClr val="DC8E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68823">
                <a:tc>
                  <a:txBody>
                    <a:bodyPr/>
                    <a:lstStyle/>
                    <a:p>
                      <a:r>
                        <a:rPr lang="fr-FR" sz="1800" b="0" i="0" u="none" strike="noStrike" kern="1200" spc="-30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QUALITES NUTRITIONNELLES ET ORGANOLEPTIQUES</a:t>
                      </a:r>
                    </a:p>
                  </a:txBody>
                  <a:tcPr anchor="ctr">
                    <a:solidFill>
                      <a:srgbClr val="DC8E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8" name="Espace réservé du contenu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8303919"/>
              </p:ext>
            </p:extLst>
          </p:nvPr>
        </p:nvGraphicFramePr>
        <p:xfrm>
          <a:off x="4747876" y="699542"/>
          <a:ext cx="2125199" cy="2592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51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75469">
                <a:tc>
                  <a:txBody>
                    <a:bodyPr/>
                    <a:lstStyle/>
                    <a:p>
                      <a:pPr algn="ctr"/>
                      <a:r>
                        <a:rPr lang="fr-FR" b="1" dirty="0">
                          <a:solidFill>
                            <a:schemeClr val="bg1"/>
                          </a:solidFill>
                        </a:rPr>
                        <a:t>BIEN-ETRE</a:t>
                      </a:r>
                      <a:r>
                        <a:rPr lang="fr-FR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fr-FR" b="1" dirty="0">
                          <a:solidFill>
                            <a:schemeClr val="bg1"/>
                          </a:solidFill>
                        </a:rPr>
                        <a:t>ANIMAL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067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i="0" u="none" strike="noStrike" kern="1200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CONSIDERATION</a:t>
                      </a:r>
                      <a:endParaRPr lang="fr-FR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  <a:p>
                      <a:r>
                        <a:rPr lang="fr-FR" sz="1800" b="0" i="0" u="none" strike="noStrike" kern="1200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DE L’ANIMAL</a:t>
                      </a:r>
                      <a:endParaRPr lang="fr-FR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5469">
                <a:tc>
                  <a:txBody>
                    <a:bodyPr/>
                    <a:lstStyle/>
                    <a:p>
                      <a:r>
                        <a:rPr lang="fr-FR" sz="1800" b="0" i="0" u="none" strike="noStrike" kern="1200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CONDITIONS DE VIE</a:t>
                      </a:r>
                      <a:endParaRPr lang="fr-FR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0675">
                <a:tc>
                  <a:txBody>
                    <a:bodyPr/>
                    <a:lstStyle/>
                    <a:p>
                      <a:r>
                        <a:rPr lang="fr-FR" sz="1800" b="0" i="0" u="none" strike="noStrike" kern="1200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INTERVENTIONS HUMAINES</a:t>
                      </a:r>
                      <a:endParaRPr lang="fr-FR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9" name="Espace réservé du contenu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2165129"/>
              </p:ext>
            </p:extLst>
          </p:nvPr>
        </p:nvGraphicFramePr>
        <p:xfrm>
          <a:off x="323528" y="727547"/>
          <a:ext cx="2057400" cy="40522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39143"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ENVIRONNEMENT</a:t>
                      </a:r>
                      <a:endParaRPr lang="fr-F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6931">
                <a:tc>
                  <a:txBody>
                    <a:bodyPr/>
                    <a:lstStyle/>
                    <a:p>
                      <a:r>
                        <a:rPr lang="fr-FR" sz="1800" b="0" i="0" u="none" strike="noStrike" kern="1200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EMISSIONS CO</a:t>
                      </a:r>
                      <a:r>
                        <a:rPr lang="fr-FR" sz="1800" b="0" i="0" u="none" strike="noStrike" kern="1200" baseline="-250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fr-FR" sz="1800" b="0" i="0" u="none" strike="noStrike" kern="1200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CH</a:t>
                      </a:r>
                      <a:r>
                        <a:rPr lang="fr-FR" sz="1800" b="0" i="0" u="none" strike="noStrike" kern="1200" baseline="-250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fr-FR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BCE2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3500">
                <a:tc>
                  <a:txBody>
                    <a:bodyPr/>
                    <a:lstStyle/>
                    <a:p>
                      <a:r>
                        <a:rPr lang="fr-FR" sz="1800" b="0" i="0" u="none" strike="noStrike" kern="1200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POLLUTION DE L’EAU	</a:t>
                      </a:r>
                      <a:endParaRPr lang="fr-FR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BCE2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3500">
                <a:tc>
                  <a:txBody>
                    <a:bodyPr/>
                    <a:lstStyle/>
                    <a:p>
                      <a:r>
                        <a:rPr lang="fr-FR" sz="1800" b="0" i="0" u="none" strike="noStrike" kern="1200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IMPORTATIONS SOJA, OGM	</a:t>
                      </a:r>
                      <a:endParaRPr lang="fr-FR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BCE2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312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i="0" u="none" strike="noStrike" kern="1200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NUISANCES (odeurs, bruits)	</a:t>
                      </a:r>
                      <a:endParaRPr lang="fr-FR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BCE2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312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ENERGIE</a:t>
                      </a:r>
                    </a:p>
                  </a:txBody>
                  <a:tcPr anchor="ctr">
                    <a:solidFill>
                      <a:srgbClr val="BCE2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312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BIODIVERSITE</a:t>
                      </a:r>
                    </a:p>
                  </a:txBody>
                  <a:tcPr anchor="ctr">
                    <a:solidFill>
                      <a:srgbClr val="BCE2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0" name="Espace réservé du contenu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7899816"/>
              </p:ext>
            </p:extLst>
          </p:nvPr>
        </p:nvGraphicFramePr>
        <p:xfrm>
          <a:off x="6835080" y="727550"/>
          <a:ext cx="2057400" cy="25997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5214">
                <a:tc>
                  <a:txBody>
                    <a:bodyPr/>
                    <a:lstStyle/>
                    <a:p>
                      <a:r>
                        <a:rPr lang="fr-FR" dirty="0"/>
                        <a:t>ORGANISATION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9215">
                <a:tc>
                  <a:txBody>
                    <a:bodyPr/>
                    <a:lstStyle/>
                    <a:p>
                      <a:r>
                        <a:rPr lang="fr-FR" sz="1800" b="0" i="0" u="none" strike="noStrike" kern="1200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SYSTÈME INTENSIF</a:t>
                      </a:r>
                      <a:endParaRPr lang="fr-FR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921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i="0" u="none" strike="noStrike" kern="1200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CONCENTR° GEOG.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921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i="0" u="none" strike="noStrike" kern="1200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BIEN-ETRE ELEVEUR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9215"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DISTRIBUTION 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9215"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PRODUCTION</a:t>
                      </a:r>
                      <a:r>
                        <a:rPr lang="fr-FR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 BIO</a:t>
                      </a:r>
                      <a:endParaRPr lang="fr-FR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9215"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RENTABILITE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1" name="Espace réservé du contenu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8518144"/>
              </p:ext>
            </p:extLst>
          </p:nvPr>
        </p:nvGraphicFramePr>
        <p:xfrm>
          <a:off x="4644008" y="3283093"/>
          <a:ext cx="4248472" cy="1520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84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0513">
                <a:tc>
                  <a:txBody>
                    <a:bodyPr/>
                    <a:lstStyle/>
                    <a:p>
                      <a:pPr algn="ctr"/>
                      <a:r>
                        <a:rPr lang="fr-FR" b="1" dirty="0">
                          <a:solidFill>
                            <a:schemeClr val="bg1"/>
                          </a:solidFill>
                        </a:rPr>
                        <a:t>NOURRIR LA PLANETE</a:t>
                      </a:r>
                    </a:p>
                  </a:txBody>
                  <a:tcPr>
                    <a:solidFill>
                      <a:srgbClr val="F9B8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69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i="0" u="none" strike="noStrike" kern="1200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PRODUITS ANIMAUX ACCESSIBLES</a:t>
                      </a:r>
                      <a:endParaRPr lang="fr-FR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CD9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69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PRODUITS ADAPTES A CHAQUE MARCHE</a:t>
                      </a:r>
                    </a:p>
                  </a:txBody>
                  <a:tcPr>
                    <a:solidFill>
                      <a:srgbClr val="FCD9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226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i="0" u="none" strike="noStrike" kern="1200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OPTIMISATION DES RESSOURCES </a:t>
                      </a:r>
                      <a:r>
                        <a:rPr lang="fr-FR" sz="1600" b="0" i="0" u="none" strike="noStrike" kern="1200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(eau, terre)</a:t>
                      </a:r>
                      <a:endParaRPr lang="fr-FR" sz="16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CD9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Ellipse 2"/>
          <p:cNvSpPr/>
          <p:nvPr/>
        </p:nvSpPr>
        <p:spPr>
          <a:xfrm>
            <a:off x="4737720" y="627534"/>
            <a:ext cx="2066528" cy="504056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2627784" y="627534"/>
            <a:ext cx="1800200" cy="504056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833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4677"/>
            <a:ext cx="9180512" cy="5218797"/>
          </a:xfrm>
        </p:spPr>
      </p:pic>
      <p:sp>
        <p:nvSpPr>
          <p:cNvPr id="8" name="ZoneTexte 7"/>
          <p:cNvSpPr txBox="1"/>
          <p:nvPr/>
        </p:nvSpPr>
        <p:spPr>
          <a:xfrm>
            <a:off x="179512" y="293689"/>
            <a:ext cx="88569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 PROJET DE </a:t>
            </a:r>
          </a:p>
          <a:p>
            <a:r>
              <a:rPr lang="en-GB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FERME DU FUTUR</a:t>
            </a:r>
          </a:p>
          <a:p>
            <a:endParaRPr lang="en-GB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INNOVER GRACE A UN DISPOSITIF R&amp;D FUTURISTE ET OUVERT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3 juillet 2018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SIMV- Juillet 2018 - NEOVIA Ferme du Futur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950A-FC64-B045-9409-580AA3BD199D}" type="slidenum">
              <a:rPr lang="fr-FR" smtClean="0"/>
              <a:t>16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781" y="2410581"/>
            <a:ext cx="4248472" cy="245031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11760" y="1193741"/>
            <a:ext cx="3280524" cy="146099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-184036"/>
            <a:ext cx="2324067" cy="210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8985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/>
          <p:cNvSpPr/>
          <p:nvPr/>
        </p:nvSpPr>
        <p:spPr>
          <a:xfrm>
            <a:off x="96271" y="565987"/>
            <a:ext cx="8819961" cy="4577513"/>
          </a:xfrm>
          <a:prstGeom prst="ellipse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UN PROJET </a:t>
            </a:r>
            <a:r>
              <a:rPr lang="fr-FR" b="1" dirty="0"/>
              <a:t>INTERNATIONAL</a:t>
            </a:r>
            <a:r>
              <a:rPr lang="fr-FR" dirty="0"/>
              <a:t> ET </a:t>
            </a:r>
            <a:r>
              <a:rPr lang="fr-FR" b="1" dirty="0"/>
              <a:t>EN RESEAU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/>
          <a:p>
            <a:r>
              <a:rPr lang="fr-FR"/>
              <a:t>3 juillet 2018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858793" y="4800442"/>
            <a:ext cx="2895600" cy="273844"/>
          </a:xfrm>
          <a:effectLst/>
        </p:spPr>
        <p:txBody>
          <a:bodyPr/>
          <a:lstStyle/>
          <a:p>
            <a:r>
              <a:rPr lang="fr-FR"/>
              <a:t>SIMV- Juillet 2018 - NEOVIA Ferme du Futur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fld id="{D1EE950A-FC64-B045-9409-580AA3BD199D}" type="slidenum">
              <a:rPr lang="fr-FR" smtClean="0"/>
              <a:t>17</a:t>
            </a:fld>
            <a:endParaRPr lang="fr-FR"/>
          </a:p>
        </p:txBody>
      </p:sp>
      <p:sp>
        <p:nvSpPr>
          <p:cNvPr id="120" name="Ellipse 119"/>
          <p:cNvSpPr/>
          <p:nvPr/>
        </p:nvSpPr>
        <p:spPr>
          <a:xfrm>
            <a:off x="708379" y="1843294"/>
            <a:ext cx="72000" cy="72000"/>
          </a:xfrm>
          <a:prstGeom prst="ellipse">
            <a:avLst/>
          </a:prstGeom>
          <a:solidFill>
            <a:srgbClr val="942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5" name="Ellipse 124"/>
          <p:cNvSpPr/>
          <p:nvPr/>
        </p:nvSpPr>
        <p:spPr>
          <a:xfrm>
            <a:off x="395536" y="2538321"/>
            <a:ext cx="72000" cy="72000"/>
          </a:xfrm>
          <a:prstGeom prst="ellipse">
            <a:avLst/>
          </a:prstGeom>
          <a:solidFill>
            <a:srgbClr val="942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6" name="Ellipse 125"/>
          <p:cNvSpPr/>
          <p:nvPr/>
        </p:nvSpPr>
        <p:spPr>
          <a:xfrm>
            <a:off x="435678" y="3458623"/>
            <a:ext cx="72000" cy="72000"/>
          </a:xfrm>
          <a:prstGeom prst="ellipse">
            <a:avLst/>
          </a:prstGeom>
          <a:solidFill>
            <a:srgbClr val="942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7" name="Ellipse 126"/>
          <p:cNvSpPr/>
          <p:nvPr/>
        </p:nvSpPr>
        <p:spPr>
          <a:xfrm>
            <a:off x="1987107" y="4473750"/>
            <a:ext cx="72000" cy="72000"/>
          </a:xfrm>
          <a:prstGeom prst="ellipse">
            <a:avLst/>
          </a:prstGeom>
          <a:solidFill>
            <a:srgbClr val="942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8" name="Ellipse 127"/>
          <p:cNvSpPr/>
          <p:nvPr/>
        </p:nvSpPr>
        <p:spPr>
          <a:xfrm>
            <a:off x="1214198" y="4180600"/>
            <a:ext cx="72000" cy="72000"/>
          </a:xfrm>
          <a:prstGeom prst="ellipse">
            <a:avLst/>
          </a:prstGeom>
          <a:solidFill>
            <a:srgbClr val="942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9" name="Ellipse 128"/>
          <p:cNvSpPr/>
          <p:nvPr/>
        </p:nvSpPr>
        <p:spPr>
          <a:xfrm>
            <a:off x="745274" y="3795886"/>
            <a:ext cx="72000" cy="72000"/>
          </a:xfrm>
          <a:prstGeom prst="ellipse">
            <a:avLst/>
          </a:prstGeom>
          <a:solidFill>
            <a:srgbClr val="942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0" name="Ellipse 129"/>
          <p:cNvSpPr/>
          <p:nvPr/>
        </p:nvSpPr>
        <p:spPr>
          <a:xfrm>
            <a:off x="6481675" y="936045"/>
            <a:ext cx="72000" cy="72000"/>
          </a:xfrm>
          <a:prstGeom prst="ellipse">
            <a:avLst/>
          </a:prstGeom>
          <a:solidFill>
            <a:srgbClr val="942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1" name="Ellipse 130"/>
          <p:cNvSpPr/>
          <p:nvPr/>
        </p:nvSpPr>
        <p:spPr>
          <a:xfrm>
            <a:off x="5139187" y="4110611"/>
            <a:ext cx="72000" cy="72000"/>
          </a:xfrm>
          <a:prstGeom prst="ellipse">
            <a:avLst/>
          </a:prstGeom>
          <a:solidFill>
            <a:srgbClr val="942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2" name="Ellipse 131"/>
          <p:cNvSpPr/>
          <p:nvPr/>
        </p:nvSpPr>
        <p:spPr>
          <a:xfrm>
            <a:off x="5800737" y="1656165"/>
            <a:ext cx="72000" cy="72000"/>
          </a:xfrm>
          <a:prstGeom prst="ellipse">
            <a:avLst/>
          </a:prstGeom>
          <a:solidFill>
            <a:srgbClr val="942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3" name="Ellipse 132"/>
          <p:cNvSpPr/>
          <p:nvPr/>
        </p:nvSpPr>
        <p:spPr>
          <a:xfrm>
            <a:off x="6921712" y="1495093"/>
            <a:ext cx="72000" cy="72000"/>
          </a:xfrm>
          <a:prstGeom prst="ellipse">
            <a:avLst/>
          </a:prstGeom>
          <a:solidFill>
            <a:srgbClr val="942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4" name="Ellipse 133"/>
          <p:cNvSpPr/>
          <p:nvPr/>
        </p:nvSpPr>
        <p:spPr>
          <a:xfrm>
            <a:off x="1323264" y="1391538"/>
            <a:ext cx="72000" cy="72000"/>
          </a:xfrm>
          <a:prstGeom prst="ellipse">
            <a:avLst/>
          </a:prstGeom>
          <a:solidFill>
            <a:srgbClr val="942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5" name="Ellipse 134"/>
          <p:cNvSpPr/>
          <p:nvPr/>
        </p:nvSpPr>
        <p:spPr>
          <a:xfrm>
            <a:off x="646143" y="2023318"/>
            <a:ext cx="72000" cy="72000"/>
          </a:xfrm>
          <a:prstGeom prst="ellipse">
            <a:avLst/>
          </a:prstGeom>
          <a:solidFill>
            <a:srgbClr val="942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6" name="Ellipse 135"/>
          <p:cNvSpPr/>
          <p:nvPr/>
        </p:nvSpPr>
        <p:spPr>
          <a:xfrm>
            <a:off x="834539" y="3482827"/>
            <a:ext cx="72000" cy="72000"/>
          </a:xfrm>
          <a:prstGeom prst="ellipse">
            <a:avLst/>
          </a:prstGeom>
          <a:solidFill>
            <a:srgbClr val="942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7" name="Ellipse 136"/>
          <p:cNvSpPr/>
          <p:nvPr/>
        </p:nvSpPr>
        <p:spPr>
          <a:xfrm>
            <a:off x="2759340" y="4365750"/>
            <a:ext cx="72000" cy="72000"/>
          </a:xfrm>
          <a:prstGeom prst="ellipse">
            <a:avLst/>
          </a:prstGeom>
          <a:solidFill>
            <a:srgbClr val="942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8" name="Ellipse 137"/>
          <p:cNvSpPr/>
          <p:nvPr/>
        </p:nvSpPr>
        <p:spPr>
          <a:xfrm>
            <a:off x="1802472" y="3873652"/>
            <a:ext cx="72000" cy="72000"/>
          </a:xfrm>
          <a:prstGeom prst="ellipse">
            <a:avLst/>
          </a:prstGeom>
          <a:solidFill>
            <a:srgbClr val="942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9" name="Ellipse 138"/>
          <p:cNvSpPr/>
          <p:nvPr/>
        </p:nvSpPr>
        <p:spPr>
          <a:xfrm>
            <a:off x="2786793" y="3651886"/>
            <a:ext cx="72000" cy="72000"/>
          </a:xfrm>
          <a:prstGeom prst="ellipse">
            <a:avLst/>
          </a:prstGeom>
          <a:solidFill>
            <a:srgbClr val="942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0" name="Ellipse 139"/>
          <p:cNvSpPr/>
          <p:nvPr/>
        </p:nvSpPr>
        <p:spPr>
          <a:xfrm>
            <a:off x="7059135" y="1131598"/>
            <a:ext cx="72000" cy="72000"/>
          </a:xfrm>
          <a:prstGeom prst="ellipse">
            <a:avLst/>
          </a:prstGeom>
          <a:solidFill>
            <a:srgbClr val="942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1" name="Ellipse 140"/>
          <p:cNvSpPr/>
          <p:nvPr/>
        </p:nvSpPr>
        <p:spPr>
          <a:xfrm>
            <a:off x="6610915" y="4191942"/>
            <a:ext cx="72000" cy="72000"/>
          </a:xfrm>
          <a:prstGeom prst="ellipse">
            <a:avLst/>
          </a:prstGeom>
          <a:solidFill>
            <a:srgbClr val="942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2" name="Ellipse 141"/>
          <p:cNvSpPr/>
          <p:nvPr/>
        </p:nvSpPr>
        <p:spPr>
          <a:xfrm>
            <a:off x="7787031" y="1725642"/>
            <a:ext cx="72000" cy="72000"/>
          </a:xfrm>
          <a:prstGeom prst="ellipse">
            <a:avLst/>
          </a:prstGeom>
          <a:solidFill>
            <a:srgbClr val="942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3" name="Ellipse 142"/>
          <p:cNvSpPr/>
          <p:nvPr/>
        </p:nvSpPr>
        <p:spPr>
          <a:xfrm>
            <a:off x="6147299" y="4223039"/>
            <a:ext cx="72000" cy="72000"/>
          </a:xfrm>
          <a:prstGeom prst="ellipse">
            <a:avLst/>
          </a:prstGeom>
          <a:solidFill>
            <a:srgbClr val="942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7" name="Ellipse 166"/>
          <p:cNvSpPr/>
          <p:nvPr/>
        </p:nvSpPr>
        <p:spPr>
          <a:xfrm>
            <a:off x="1222745" y="1661590"/>
            <a:ext cx="72000" cy="72000"/>
          </a:xfrm>
          <a:prstGeom prst="ellipse">
            <a:avLst/>
          </a:prstGeom>
          <a:solidFill>
            <a:srgbClr val="27579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8" name="Ellipse 167"/>
          <p:cNvSpPr/>
          <p:nvPr/>
        </p:nvSpPr>
        <p:spPr>
          <a:xfrm>
            <a:off x="646143" y="3111822"/>
            <a:ext cx="72000" cy="72000"/>
          </a:xfrm>
          <a:prstGeom prst="ellipse">
            <a:avLst/>
          </a:prstGeom>
          <a:solidFill>
            <a:srgbClr val="27579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9" name="Ellipse 168"/>
          <p:cNvSpPr/>
          <p:nvPr/>
        </p:nvSpPr>
        <p:spPr>
          <a:xfrm>
            <a:off x="912619" y="3752879"/>
            <a:ext cx="72000" cy="72000"/>
          </a:xfrm>
          <a:prstGeom prst="ellipse">
            <a:avLst/>
          </a:prstGeom>
          <a:solidFill>
            <a:srgbClr val="27579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0" name="Ellipse 169"/>
          <p:cNvSpPr/>
          <p:nvPr/>
        </p:nvSpPr>
        <p:spPr>
          <a:xfrm>
            <a:off x="2464048" y="4659982"/>
            <a:ext cx="72000" cy="72000"/>
          </a:xfrm>
          <a:prstGeom prst="ellipse">
            <a:avLst/>
          </a:prstGeom>
          <a:solidFill>
            <a:srgbClr val="27579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1" name="Ellipse 170"/>
          <p:cNvSpPr/>
          <p:nvPr/>
        </p:nvSpPr>
        <p:spPr>
          <a:xfrm>
            <a:off x="1691139" y="4474856"/>
            <a:ext cx="72000" cy="72000"/>
          </a:xfrm>
          <a:prstGeom prst="ellipse">
            <a:avLst/>
          </a:prstGeom>
          <a:solidFill>
            <a:srgbClr val="27579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2" name="Ellipse 171"/>
          <p:cNvSpPr/>
          <p:nvPr/>
        </p:nvSpPr>
        <p:spPr>
          <a:xfrm>
            <a:off x="1043616" y="4090142"/>
            <a:ext cx="72000" cy="72000"/>
          </a:xfrm>
          <a:prstGeom prst="ellipse">
            <a:avLst/>
          </a:prstGeom>
          <a:solidFill>
            <a:srgbClr val="27579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3" name="Ellipse 172"/>
          <p:cNvSpPr/>
          <p:nvPr/>
        </p:nvSpPr>
        <p:spPr>
          <a:xfrm>
            <a:off x="6183299" y="1227778"/>
            <a:ext cx="72000" cy="72000"/>
          </a:xfrm>
          <a:prstGeom prst="ellipse">
            <a:avLst/>
          </a:prstGeom>
          <a:solidFill>
            <a:srgbClr val="27579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4" name="Ellipse 173"/>
          <p:cNvSpPr/>
          <p:nvPr/>
        </p:nvSpPr>
        <p:spPr>
          <a:xfrm>
            <a:off x="6500003" y="3919545"/>
            <a:ext cx="72000" cy="72000"/>
          </a:xfrm>
          <a:prstGeom prst="ellipse">
            <a:avLst/>
          </a:prstGeom>
          <a:solidFill>
            <a:srgbClr val="27579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5" name="Ellipse 174"/>
          <p:cNvSpPr/>
          <p:nvPr/>
        </p:nvSpPr>
        <p:spPr>
          <a:xfrm>
            <a:off x="7686512" y="1995694"/>
            <a:ext cx="72000" cy="72000"/>
          </a:xfrm>
          <a:prstGeom prst="ellipse">
            <a:avLst/>
          </a:prstGeom>
          <a:solidFill>
            <a:srgbClr val="27579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6" name="Ellipse 175"/>
          <p:cNvSpPr/>
          <p:nvPr/>
        </p:nvSpPr>
        <p:spPr>
          <a:xfrm>
            <a:off x="8442036" y="2675907"/>
            <a:ext cx="72000" cy="72000"/>
          </a:xfrm>
          <a:prstGeom prst="ellipse">
            <a:avLst/>
          </a:prstGeom>
          <a:solidFill>
            <a:srgbClr val="27579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7" name="Ellipse 176"/>
          <p:cNvSpPr/>
          <p:nvPr/>
        </p:nvSpPr>
        <p:spPr>
          <a:xfrm>
            <a:off x="1943720" y="1131598"/>
            <a:ext cx="72000" cy="72000"/>
          </a:xfrm>
          <a:prstGeom prst="ellipse">
            <a:avLst/>
          </a:prstGeom>
          <a:solidFill>
            <a:srgbClr val="27579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8" name="Ellipse 177"/>
          <p:cNvSpPr/>
          <p:nvPr/>
        </p:nvSpPr>
        <p:spPr>
          <a:xfrm>
            <a:off x="2339752" y="1131590"/>
            <a:ext cx="72000" cy="72000"/>
          </a:xfrm>
          <a:prstGeom prst="ellipse">
            <a:avLst/>
          </a:prstGeom>
          <a:solidFill>
            <a:srgbClr val="27579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9" name="Ellipse 178"/>
          <p:cNvSpPr/>
          <p:nvPr/>
        </p:nvSpPr>
        <p:spPr>
          <a:xfrm>
            <a:off x="1311480" y="3777083"/>
            <a:ext cx="72000" cy="72000"/>
          </a:xfrm>
          <a:prstGeom prst="ellipse">
            <a:avLst/>
          </a:prstGeom>
          <a:solidFill>
            <a:srgbClr val="27579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0" name="Ellipse 179"/>
          <p:cNvSpPr/>
          <p:nvPr/>
        </p:nvSpPr>
        <p:spPr>
          <a:xfrm>
            <a:off x="3236281" y="4660006"/>
            <a:ext cx="72000" cy="72000"/>
          </a:xfrm>
          <a:prstGeom prst="ellipse">
            <a:avLst/>
          </a:prstGeom>
          <a:solidFill>
            <a:srgbClr val="27579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1" name="Ellipse 180"/>
          <p:cNvSpPr/>
          <p:nvPr/>
        </p:nvSpPr>
        <p:spPr>
          <a:xfrm>
            <a:off x="2279413" y="4167908"/>
            <a:ext cx="72000" cy="72000"/>
          </a:xfrm>
          <a:prstGeom prst="ellipse">
            <a:avLst/>
          </a:prstGeom>
          <a:solidFill>
            <a:srgbClr val="27579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2" name="Ellipse 181"/>
          <p:cNvSpPr/>
          <p:nvPr/>
        </p:nvSpPr>
        <p:spPr>
          <a:xfrm>
            <a:off x="2981316" y="4170737"/>
            <a:ext cx="72000" cy="72000"/>
          </a:xfrm>
          <a:prstGeom prst="ellipse">
            <a:avLst/>
          </a:prstGeom>
          <a:solidFill>
            <a:srgbClr val="27579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3" name="Ellipse 182"/>
          <p:cNvSpPr/>
          <p:nvPr/>
        </p:nvSpPr>
        <p:spPr>
          <a:xfrm>
            <a:off x="7445727" y="1299778"/>
            <a:ext cx="72000" cy="72000"/>
          </a:xfrm>
          <a:prstGeom prst="ellipse">
            <a:avLst/>
          </a:prstGeom>
          <a:solidFill>
            <a:srgbClr val="27579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4" name="Ellipse 183"/>
          <p:cNvSpPr/>
          <p:nvPr/>
        </p:nvSpPr>
        <p:spPr>
          <a:xfrm>
            <a:off x="5634533" y="4824891"/>
            <a:ext cx="72000" cy="72000"/>
          </a:xfrm>
          <a:prstGeom prst="ellipse">
            <a:avLst/>
          </a:prstGeom>
          <a:solidFill>
            <a:srgbClr val="27579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5" name="Ellipse 184"/>
          <p:cNvSpPr/>
          <p:nvPr/>
        </p:nvSpPr>
        <p:spPr>
          <a:xfrm>
            <a:off x="2355501" y="3793515"/>
            <a:ext cx="72000" cy="72000"/>
          </a:xfrm>
          <a:prstGeom prst="ellipse">
            <a:avLst/>
          </a:prstGeom>
          <a:solidFill>
            <a:srgbClr val="27579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6" name="Ellipse 185"/>
          <p:cNvSpPr/>
          <p:nvPr/>
        </p:nvSpPr>
        <p:spPr>
          <a:xfrm>
            <a:off x="6624240" y="4517295"/>
            <a:ext cx="72000" cy="72000"/>
          </a:xfrm>
          <a:prstGeom prst="ellipse">
            <a:avLst/>
          </a:prstGeom>
          <a:solidFill>
            <a:srgbClr val="27579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7" name="Ellipse 186"/>
          <p:cNvSpPr/>
          <p:nvPr/>
        </p:nvSpPr>
        <p:spPr>
          <a:xfrm>
            <a:off x="860779" y="1995694"/>
            <a:ext cx="72000" cy="72000"/>
          </a:xfrm>
          <a:prstGeom prst="ellipse">
            <a:avLst/>
          </a:prstGeom>
          <a:solidFill>
            <a:srgbClr val="C3651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8" name="Ellipse 187"/>
          <p:cNvSpPr/>
          <p:nvPr/>
        </p:nvSpPr>
        <p:spPr>
          <a:xfrm>
            <a:off x="547936" y="2690721"/>
            <a:ext cx="72000" cy="72000"/>
          </a:xfrm>
          <a:prstGeom prst="ellipse">
            <a:avLst/>
          </a:prstGeom>
          <a:solidFill>
            <a:srgbClr val="C3651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9" name="Ellipse 188"/>
          <p:cNvSpPr/>
          <p:nvPr/>
        </p:nvSpPr>
        <p:spPr>
          <a:xfrm>
            <a:off x="588078" y="3611023"/>
            <a:ext cx="72000" cy="72000"/>
          </a:xfrm>
          <a:prstGeom prst="ellipse">
            <a:avLst/>
          </a:prstGeom>
          <a:solidFill>
            <a:srgbClr val="C3651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0" name="Ellipse 189"/>
          <p:cNvSpPr/>
          <p:nvPr/>
        </p:nvSpPr>
        <p:spPr>
          <a:xfrm>
            <a:off x="2139507" y="4626150"/>
            <a:ext cx="72000" cy="72000"/>
          </a:xfrm>
          <a:prstGeom prst="ellipse">
            <a:avLst/>
          </a:prstGeom>
          <a:solidFill>
            <a:srgbClr val="C3651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1" name="Ellipse 190"/>
          <p:cNvSpPr/>
          <p:nvPr/>
        </p:nvSpPr>
        <p:spPr>
          <a:xfrm>
            <a:off x="1366598" y="4333000"/>
            <a:ext cx="72000" cy="72000"/>
          </a:xfrm>
          <a:prstGeom prst="ellipse">
            <a:avLst/>
          </a:prstGeom>
          <a:solidFill>
            <a:srgbClr val="C3651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2" name="Ellipse 191"/>
          <p:cNvSpPr/>
          <p:nvPr/>
        </p:nvSpPr>
        <p:spPr>
          <a:xfrm>
            <a:off x="897674" y="3948286"/>
            <a:ext cx="72000" cy="72000"/>
          </a:xfrm>
          <a:prstGeom prst="ellipse">
            <a:avLst/>
          </a:prstGeom>
          <a:solidFill>
            <a:srgbClr val="C3651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3" name="Ellipse 192"/>
          <p:cNvSpPr/>
          <p:nvPr/>
        </p:nvSpPr>
        <p:spPr>
          <a:xfrm>
            <a:off x="6634075" y="1088445"/>
            <a:ext cx="72000" cy="72000"/>
          </a:xfrm>
          <a:prstGeom prst="ellipse">
            <a:avLst/>
          </a:prstGeom>
          <a:solidFill>
            <a:srgbClr val="C3651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4" name="Ellipse 193"/>
          <p:cNvSpPr/>
          <p:nvPr/>
        </p:nvSpPr>
        <p:spPr>
          <a:xfrm>
            <a:off x="6241177" y="3971412"/>
            <a:ext cx="72000" cy="72000"/>
          </a:xfrm>
          <a:prstGeom prst="ellipse">
            <a:avLst/>
          </a:prstGeom>
          <a:solidFill>
            <a:srgbClr val="C3651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5" name="Ellipse 194"/>
          <p:cNvSpPr/>
          <p:nvPr/>
        </p:nvSpPr>
        <p:spPr>
          <a:xfrm>
            <a:off x="5953137" y="1808565"/>
            <a:ext cx="72000" cy="72000"/>
          </a:xfrm>
          <a:prstGeom prst="ellipse">
            <a:avLst/>
          </a:prstGeom>
          <a:solidFill>
            <a:srgbClr val="C3651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6" name="Ellipse 195"/>
          <p:cNvSpPr/>
          <p:nvPr/>
        </p:nvSpPr>
        <p:spPr>
          <a:xfrm>
            <a:off x="7074112" y="1647493"/>
            <a:ext cx="72000" cy="72000"/>
          </a:xfrm>
          <a:prstGeom prst="ellipse">
            <a:avLst/>
          </a:prstGeom>
          <a:solidFill>
            <a:srgbClr val="C3651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7" name="Ellipse 196"/>
          <p:cNvSpPr/>
          <p:nvPr/>
        </p:nvSpPr>
        <p:spPr>
          <a:xfrm>
            <a:off x="1475664" y="1255906"/>
            <a:ext cx="72000" cy="72000"/>
          </a:xfrm>
          <a:prstGeom prst="ellipse">
            <a:avLst/>
          </a:prstGeom>
          <a:solidFill>
            <a:srgbClr val="C3651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8" name="Ellipse 197"/>
          <p:cNvSpPr/>
          <p:nvPr/>
        </p:nvSpPr>
        <p:spPr>
          <a:xfrm>
            <a:off x="636379" y="2320586"/>
            <a:ext cx="72000" cy="72000"/>
          </a:xfrm>
          <a:prstGeom prst="ellipse">
            <a:avLst/>
          </a:prstGeom>
          <a:solidFill>
            <a:srgbClr val="C3651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9" name="Ellipse 198"/>
          <p:cNvSpPr/>
          <p:nvPr/>
        </p:nvSpPr>
        <p:spPr>
          <a:xfrm>
            <a:off x="986939" y="3635227"/>
            <a:ext cx="72000" cy="72000"/>
          </a:xfrm>
          <a:prstGeom prst="ellipse">
            <a:avLst/>
          </a:prstGeom>
          <a:solidFill>
            <a:srgbClr val="C3651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0" name="Ellipse 199"/>
          <p:cNvSpPr/>
          <p:nvPr/>
        </p:nvSpPr>
        <p:spPr>
          <a:xfrm>
            <a:off x="2911740" y="4518150"/>
            <a:ext cx="72000" cy="72000"/>
          </a:xfrm>
          <a:prstGeom prst="ellipse">
            <a:avLst/>
          </a:prstGeom>
          <a:solidFill>
            <a:srgbClr val="C3651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1" name="Ellipse 200"/>
          <p:cNvSpPr/>
          <p:nvPr/>
        </p:nvSpPr>
        <p:spPr>
          <a:xfrm>
            <a:off x="1954872" y="4026052"/>
            <a:ext cx="72000" cy="72000"/>
          </a:xfrm>
          <a:prstGeom prst="ellipse">
            <a:avLst/>
          </a:prstGeom>
          <a:solidFill>
            <a:srgbClr val="C3651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2" name="Ellipse 201"/>
          <p:cNvSpPr/>
          <p:nvPr/>
        </p:nvSpPr>
        <p:spPr>
          <a:xfrm>
            <a:off x="3141620" y="3808778"/>
            <a:ext cx="72000" cy="72000"/>
          </a:xfrm>
          <a:prstGeom prst="ellipse">
            <a:avLst/>
          </a:prstGeom>
          <a:solidFill>
            <a:srgbClr val="C3651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3" name="Ellipse 202"/>
          <p:cNvSpPr/>
          <p:nvPr/>
        </p:nvSpPr>
        <p:spPr>
          <a:xfrm>
            <a:off x="5738431" y="935730"/>
            <a:ext cx="72000" cy="72000"/>
          </a:xfrm>
          <a:prstGeom prst="ellipse">
            <a:avLst/>
          </a:prstGeom>
          <a:solidFill>
            <a:srgbClr val="C3651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4" name="Ellipse 203"/>
          <p:cNvSpPr/>
          <p:nvPr/>
        </p:nvSpPr>
        <p:spPr>
          <a:xfrm>
            <a:off x="5038668" y="4720015"/>
            <a:ext cx="72000" cy="72000"/>
          </a:xfrm>
          <a:prstGeom prst="ellipse">
            <a:avLst/>
          </a:prstGeom>
          <a:solidFill>
            <a:srgbClr val="C3651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5" name="Ellipse 204"/>
          <p:cNvSpPr/>
          <p:nvPr/>
        </p:nvSpPr>
        <p:spPr>
          <a:xfrm>
            <a:off x="7939431" y="1878042"/>
            <a:ext cx="72000" cy="72000"/>
          </a:xfrm>
          <a:prstGeom prst="ellipse">
            <a:avLst/>
          </a:prstGeom>
          <a:solidFill>
            <a:srgbClr val="C3651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6" name="Ellipse 205"/>
          <p:cNvSpPr/>
          <p:nvPr/>
        </p:nvSpPr>
        <p:spPr>
          <a:xfrm>
            <a:off x="6299699" y="4375439"/>
            <a:ext cx="72000" cy="72000"/>
          </a:xfrm>
          <a:prstGeom prst="ellipse">
            <a:avLst/>
          </a:prstGeom>
          <a:solidFill>
            <a:srgbClr val="C3651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7" name="Ellipse 226"/>
          <p:cNvSpPr/>
          <p:nvPr/>
        </p:nvSpPr>
        <p:spPr>
          <a:xfrm>
            <a:off x="4561727" y="855330"/>
            <a:ext cx="72000" cy="72000"/>
          </a:xfrm>
          <a:prstGeom prst="ellipse">
            <a:avLst/>
          </a:prstGeom>
          <a:solidFill>
            <a:srgbClr val="942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8" name="Ellipse 227"/>
          <p:cNvSpPr/>
          <p:nvPr/>
        </p:nvSpPr>
        <p:spPr>
          <a:xfrm>
            <a:off x="3880789" y="1575450"/>
            <a:ext cx="72000" cy="72000"/>
          </a:xfrm>
          <a:prstGeom prst="ellipse">
            <a:avLst/>
          </a:prstGeom>
          <a:solidFill>
            <a:srgbClr val="942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9" name="Ellipse 228"/>
          <p:cNvSpPr/>
          <p:nvPr/>
        </p:nvSpPr>
        <p:spPr>
          <a:xfrm>
            <a:off x="5001764" y="1414378"/>
            <a:ext cx="72000" cy="72000"/>
          </a:xfrm>
          <a:prstGeom prst="ellipse">
            <a:avLst/>
          </a:prstGeom>
          <a:solidFill>
            <a:srgbClr val="942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0" name="Ellipse 229"/>
          <p:cNvSpPr/>
          <p:nvPr/>
        </p:nvSpPr>
        <p:spPr>
          <a:xfrm>
            <a:off x="5139187" y="879534"/>
            <a:ext cx="72000" cy="72000"/>
          </a:xfrm>
          <a:prstGeom prst="ellipse">
            <a:avLst/>
          </a:prstGeom>
          <a:solidFill>
            <a:srgbClr val="942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1" name="Ellipse 230"/>
          <p:cNvSpPr/>
          <p:nvPr/>
        </p:nvSpPr>
        <p:spPr>
          <a:xfrm>
            <a:off x="4458249" y="1599654"/>
            <a:ext cx="72000" cy="72000"/>
          </a:xfrm>
          <a:prstGeom prst="ellipse">
            <a:avLst/>
          </a:prstGeom>
          <a:solidFill>
            <a:srgbClr val="942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2" name="Ellipse 231"/>
          <p:cNvSpPr/>
          <p:nvPr/>
        </p:nvSpPr>
        <p:spPr>
          <a:xfrm>
            <a:off x="5038668" y="1149586"/>
            <a:ext cx="72000" cy="72000"/>
          </a:xfrm>
          <a:prstGeom prst="ellipse">
            <a:avLst/>
          </a:prstGeom>
          <a:solidFill>
            <a:srgbClr val="27579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3" name="Ellipse 232"/>
          <p:cNvSpPr/>
          <p:nvPr/>
        </p:nvSpPr>
        <p:spPr>
          <a:xfrm>
            <a:off x="5616128" y="1173790"/>
            <a:ext cx="72000" cy="72000"/>
          </a:xfrm>
          <a:prstGeom prst="ellipse">
            <a:avLst/>
          </a:prstGeom>
          <a:solidFill>
            <a:srgbClr val="27579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4" name="Ellipse 233"/>
          <p:cNvSpPr/>
          <p:nvPr/>
        </p:nvSpPr>
        <p:spPr>
          <a:xfrm>
            <a:off x="4714127" y="1007730"/>
            <a:ext cx="72000" cy="72000"/>
          </a:xfrm>
          <a:prstGeom prst="ellipse">
            <a:avLst/>
          </a:prstGeom>
          <a:solidFill>
            <a:srgbClr val="C3651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5" name="Ellipse 234"/>
          <p:cNvSpPr/>
          <p:nvPr/>
        </p:nvSpPr>
        <p:spPr>
          <a:xfrm>
            <a:off x="5154164" y="1566778"/>
            <a:ext cx="72000" cy="72000"/>
          </a:xfrm>
          <a:prstGeom prst="ellipse">
            <a:avLst/>
          </a:prstGeom>
          <a:solidFill>
            <a:srgbClr val="C3651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6" name="Ellipse 235"/>
          <p:cNvSpPr/>
          <p:nvPr/>
        </p:nvSpPr>
        <p:spPr>
          <a:xfrm>
            <a:off x="5291587" y="1031934"/>
            <a:ext cx="72000" cy="72000"/>
          </a:xfrm>
          <a:prstGeom prst="ellipse">
            <a:avLst/>
          </a:prstGeom>
          <a:solidFill>
            <a:srgbClr val="C3651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7" name="Ellipse 236"/>
          <p:cNvSpPr/>
          <p:nvPr/>
        </p:nvSpPr>
        <p:spPr>
          <a:xfrm>
            <a:off x="7435310" y="3831886"/>
            <a:ext cx="72000" cy="72000"/>
          </a:xfrm>
          <a:prstGeom prst="ellipse">
            <a:avLst/>
          </a:prstGeom>
          <a:solidFill>
            <a:srgbClr val="942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8" name="Ellipse 237"/>
          <p:cNvSpPr/>
          <p:nvPr/>
        </p:nvSpPr>
        <p:spPr>
          <a:xfrm>
            <a:off x="6473077" y="3687886"/>
            <a:ext cx="72000" cy="72000"/>
          </a:xfrm>
          <a:prstGeom prst="ellipse">
            <a:avLst/>
          </a:prstGeom>
          <a:solidFill>
            <a:srgbClr val="942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9" name="Ellipse 238"/>
          <p:cNvSpPr/>
          <p:nvPr/>
        </p:nvSpPr>
        <p:spPr>
          <a:xfrm>
            <a:off x="7164288" y="4039542"/>
            <a:ext cx="72000" cy="72000"/>
          </a:xfrm>
          <a:prstGeom prst="ellipse">
            <a:avLst/>
          </a:prstGeom>
          <a:solidFill>
            <a:srgbClr val="942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0" name="Ellipse 239"/>
          <p:cNvSpPr/>
          <p:nvPr/>
        </p:nvSpPr>
        <p:spPr>
          <a:xfrm>
            <a:off x="7840871" y="3219822"/>
            <a:ext cx="72000" cy="72000"/>
          </a:xfrm>
          <a:prstGeom prst="ellipse">
            <a:avLst/>
          </a:prstGeom>
          <a:solidFill>
            <a:srgbClr val="942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1" name="Ellipse 240"/>
          <p:cNvSpPr/>
          <p:nvPr/>
        </p:nvSpPr>
        <p:spPr>
          <a:xfrm>
            <a:off x="5458409" y="4383527"/>
            <a:ext cx="72000" cy="72000"/>
          </a:xfrm>
          <a:prstGeom prst="ellipse">
            <a:avLst/>
          </a:prstGeom>
          <a:solidFill>
            <a:srgbClr val="942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2" name="Ellipse 241"/>
          <p:cNvSpPr/>
          <p:nvPr/>
        </p:nvSpPr>
        <p:spPr>
          <a:xfrm>
            <a:off x="8167979" y="3865515"/>
            <a:ext cx="72000" cy="72000"/>
          </a:xfrm>
          <a:prstGeom prst="ellipse">
            <a:avLst/>
          </a:prstGeom>
          <a:solidFill>
            <a:srgbClr val="27579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3" name="Ellipse 242"/>
          <p:cNvSpPr/>
          <p:nvPr/>
        </p:nvSpPr>
        <p:spPr>
          <a:xfrm>
            <a:off x="8161273" y="2292768"/>
            <a:ext cx="72000" cy="72000"/>
          </a:xfrm>
          <a:prstGeom prst="ellipse">
            <a:avLst/>
          </a:prstGeom>
          <a:solidFill>
            <a:srgbClr val="27579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4" name="Ellipse 243"/>
          <p:cNvSpPr/>
          <p:nvPr/>
        </p:nvSpPr>
        <p:spPr>
          <a:xfrm>
            <a:off x="8478036" y="3233143"/>
            <a:ext cx="72000" cy="72000"/>
          </a:xfrm>
          <a:prstGeom prst="ellipse">
            <a:avLst/>
          </a:prstGeom>
          <a:solidFill>
            <a:srgbClr val="C3651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5" name="Ellipse 244"/>
          <p:cNvSpPr/>
          <p:nvPr/>
        </p:nvSpPr>
        <p:spPr>
          <a:xfrm>
            <a:off x="7452320" y="4191942"/>
            <a:ext cx="72000" cy="72000"/>
          </a:xfrm>
          <a:prstGeom prst="ellipse">
            <a:avLst/>
          </a:prstGeom>
          <a:solidFill>
            <a:srgbClr val="C3651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6" name="Ellipse 245"/>
          <p:cNvSpPr/>
          <p:nvPr/>
        </p:nvSpPr>
        <p:spPr>
          <a:xfrm>
            <a:off x="7993271" y="3372222"/>
            <a:ext cx="72000" cy="72000"/>
          </a:xfrm>
          <a:prstGeom prst="ellipse">
            <a:avLst/>
          </a:prstGeom>
          <a:solidFill>
            <a:srgbClr val="C3651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8" name="Ellipse 247"/>
          <p:cNvSpPr/>
          <p:nvPr/>
        </p:nvSpPr>
        <p:spPr>
          <a:xfrm>
            <a:off x="2620586" y="920767"/>
            <a:ext cx="72000" cy="72000"/>
          </a:xfrm>
          <a:prstGeom prst="ellipse">
            <a:avLst/>
          </a:prstGeom>
          <a:solidFill>
            <a:srgbClr val="942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1" name="Ellipse 250"/>
          <p:cNvSpPr/>
          <p:nvPr/>
        </p:nvSpPr>
        <p:spPr>
          <a:xfrm>
            <a:off x="3269857" y="1065806"/>
            <a:ext cx="72000" cy="72000"/>
          </a:xfrm>
          <a:prstGeom prst="ellipse">
            <a:avLst/>
          </a:prstGeom>
          <a:solidFill>
            <a:srgbClr val="27579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3" name="Ellipse 252"/>
          <p:cNvSpPr/>
          <p:nvPr/>
        </p:nvSpPr>
        <p:spPr>
          <a:xfrm>
            <a:off x="2945316" y="923950"/>
            <a:ext cx="72000" cy="72000"/>
          </a:xfrm>
          <a:prstGeom prst="ellipse">
            <a:avLst/>
          </a:prstGeom>
          <a:solidFill>
            <a:srgbClr val="C3651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54" name="Groupe 253"/>
          <p:cNvGrpSpPr/>
          <p:nvPr/>
        </p:nvGrpSpPr>
        <p:grpSpPr>
          <a:xfrm>
            <a:off x="1589886" y="1569474"/>
            <a:ext cx="5729649" cy="2021353"/>
            <a:chOff x="1602674" y="1491513"/>
            <a:chExt cx="5729649" cy="2021353"/>
          </a:xfrm>
          <a:effectLst/>
        </p:grpSpPr>
        <p:sp>
          <p:nvSpPr>
            <p:cNvPr id="255" name="Rectangle à coins arrondis 254"/>
            <p:cNvSpPr/>
            <p:nvPr/>
          </p:nvSpPr>
          <p:spPr>
            <a:xfrm>
              <a:off x="2095107" y="2717239"/>
              <a:ext cx="216024" cy="216000"/>
            </a:xfrm>
            <a:prstGeom prst="roundRect">
              <a:avLst/>
            </a:prstGeom>
            <a:solidFill>
              <a:srgbClr val="94282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6" name="Rectangle à coins arrondis 255"/>
            <p:cNvSpPr/>
            <p:nvPr/>
          </p:nvSpPr>
          <p:spPr>
            <a:xfrm>
              <a:off x="1602674" y="3296623"/>
              <a:ext cx="216024" cy="216000"/>
            </a:xfrm>
            <a:prstGeom prst="roundRect">
              <a:avLst/>
            </a:prstGeom>
            <a:solidFill>
              <a:srgbClr val="C36518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7" name="Rectangle à coins arrondis 256"/>
            <p:cNvSpPr/>
            <p:nvPr/>
          </p:nvSpPr>
          <p:spPr>
            <a:xfrm>
              <a:off x="2095107" y="2050376"/>
              <a:ext cx="216024" cy="216000"/>
            </a:xfrm>
            <a:prstGeom prst="roundRect">
              <a:avLst/>
            </a:prstGeom>
            <a:solidFill>
              <a:srgbClr val="27579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8" name="Rectangle à coins arrondis 257"/>
            <p:cNvSpPr/>
            <p:nvPr/>
          </p:nvSpPr>
          <p:spPr>
            <a:xfrm>
              <a:off x="1699063" y="1491513"/>
              <a:ext cx="216024" cy="216000"/>
            </a:xfrm>
            <a:prstGeom prst="roundRect">
              <a:avLst/>
            </a:prstGeom>
            <a:solidFill>
              <a:srgbClr val="27579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9" name="Rectangle à coins arrondis 258"/>
            <p:cNvSpPr/>
            <p:nvPr/>
          </p:nvSpPr>
          <p:spPr>
            <a:xfrm>
              <a:off x="6504615" y="2845666"/>
              <a:ext cx="216024" cy="216000"/>
            </a:xfrm>
            <a:prstGeom prst="roundRect">
              <a:avLst/>
            </a:prstGeom>
            <a:solidFill>
              <a:srgbClr val="C36518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0" name="Rectangle à coins arrondis 259"/>
            <p:cNvSpPr/>
            <p:nvPr/>
          </p:nvSpPr>
          <p:spPr>
            <a:xfrm>
              <a:off x="7116299" y="3296866"/>
              <a:ext cx="216024" cy="216000"/>
            </a:xfrm>
            <a:prstGeom prst="roundRect">
              <a:avLst/>
            </a:prstGeom>
            <a:solidFill>
              <a:srgbClr val="C36518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1" name="Rectangle à coins arrondis 260"/>
            <p:cNvSpPr/>
            <p:nvPr/>
          </p:nvSpPr>
          <p:spPr>
            <a:xfrm>
              <a:off x="6502891" y="1766376"/>
              <a:ext cx="216024" cy="216000"/>
            </a:xfrm>
            <a:prstGeom prst="roundRect">
              <a:avLst/>
            </a:prstGeom>
            <a:solidFill>
              <a:srgbClr val="27579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2" name="Rectangle à coins arrondis 261"/>
            <p:cNvSpPr/>
            <p:nvPr/>
          </p:nvSpPr>
          <p:spPr>
            <a:xfrm>
              <a:off x="6427663" y="2274065"/>
              <a:ext cx="216024" cy="216000"/>
            </a:xfrm>
            <a:prstGeom prst="roundRect">
              <a:avLst/>
            </a:prstGeom>
            <a:solidFill>
              <a:srgbClr val="94282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63" name="Connecteur droit 262"/>
            <p:cNvCxnSpPr>
              <a:stCxn id="258" idx="3"/>
              <a:endCxn id="284" idx="1"/>
            </p:cNvCxnSpPr>
            <p:nvPr/>
          </p:nvCxnSpPr>
          <p:spPr>
            <a:xfrm>
              <a:off x="1915087" y="1599513"/>
              <a:ext cx="1959843" cy="1027726"/>
            </a:xfrm>
            <a:prstGeom prst="line">
              <a:avLst/>
            </a:prstGeom>
            <a:ln w="12700">
              <a:solidFill>
                <a:srgbClr val="009B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Connecteur droit 263"/>
            <p:cNvCxnSpPr>
              <a:stCxn id="284" idx="1"/>
              <a:endCxn id="256" idx="3"/>
            </p:cNvCxnSpPr>
            <p:nvPr/>
          </p:nvCxnSpPr>
          <p:spPr>
            <a:xfrm flipH="1">
              <a:off x="1818698" y="2627239"/>
              <a:ext cx="2056232" cy="777384"/>
            </a:xfrm>
            <a:prstGeom prst="line">
              <a:avLst/>
            </a:prstGeom>
            <a:ln w="12700">
              <a:solidFill>
                <a:srgbClr val="009B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Connecteur droit 264"/>
            <p:cNvCxnSpPr>
              <a:stCxn id="284" idx="1"/>
              <a:endCxn id="255" idx="3"/>
            </p:cNvCxnSpPr>
            <p:nvPr/>
          </p:nvCxnSpPr>
          <p:spPr>
            <a:xfrm flipH="1">
              <a:off x="2311131" y="2627239"/>
              <a:ext cx="1563799" cy="198000"/>
            </a:xfrm>
            <a:prstGeom prst="line">
              <a:avLst/>
            </a:prstGeom>
            <a:ln w="12700">
              <a:solidFill>
                <a:srgbClr val="009B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Connecteur droit 265"/>
            <p:cNvCxnSpPr>
              <a:stCxn id="257" idx="3"/>
              <a:endCxn id="284" idx="1"/>
            </p:cNvCxnSpPr>
            <p:nvPr/>
          </p:nvCxnSpPr>
          <p:spPr>
            <a:xfrm>
              <a:off x="2311131" y="2158376"/>
              <a:ext cx="1563799" cy="468863"/>
            </a:xfrm>
            <a:prstGeom prst="line">
              <a:avLst/>
            </a:prstGeom>
            <a:ln w="12700">
              <a:solidFill>
                <a:srgbClr val="009B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Connecteur droit 266"/>
            <p:cNvCxnSpPr>
              <a:stCxn id="284" idx="3"/>
              <a:endCxn id="259" idx="1"/>
            </p:cNvCxnSpPr>
            <p:nvPr/>
          </p:nvCxnSpPr>
          <p:spPr>
            <a:xfrm>
              <a:off x="4486930" y="2627239"/>
              <a:ext cx="2017685" cy="326427"/>
            </a:xfrm>
            <a:prstGeom prst="line">
              <a:avLst/>
            </a:prstGeom>
            <a:ln w="12700">
              <a:solidFill>
                <a:srgbClr val="009B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Connecteur droit 267"/>
            <p:cNvCxnSpPr>
              <a:stCxn id="261" idx="1"/>
              <a:endCxn id="284" idx="3"/>
            </p:cNvCxnSpPr>
            <p:nvPr/>
          </p:nvCxnSpPr>
          <p:spPr>
            <a:xfrm flipH="1">
              <a:off x="4486930" y="1874376"/>
              <a:ext cx="2015961" cy="752863"/>
            </a:xfrm>
            <a:prstGeom prst="line">
              <a:avLst/>
            </a:prstGeom>
            <a:ln w="12700">
              <a:solidFill>
                <a:srgbClr val="009B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Connecteur droit 268"/>
            <p:cNvCxnSpPr>
              <a:stCxn id="284" idx="3"/>
              <a:endCxn id="262" idx="1"/>
            </p:cNvCxnSpPr>
            <p:nvPr/>
          </p:nvCxnSpPr>
          <p:spPr>
            <a:xfrm flipV="1">
              <a:off x="4486930" y="2382065"/>
              <a:ext cx="1940733" cy="245174"/>
            </a:xfrm>
            <a:prstGeom prst="line">
              <a:avLst/>
            </a:prstGeom>
            <a:ln w="12700">
              <a:solidFill>
                <a:srgbClr val="009B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Connecteur droit 269"/>
            <p:cNvCxnSpPr>
              <a:stCxn id="284" idx="3"/>
              <a:endCxn id="260" idx="1"/>
            </p:cNvCxnSpPr>
            <p:nvPr/>
          </p:nvCxnSpPr>
          <p:spPr>
            <a:xfrm>
              <a:off x="4486930" y="2627239"/>
              <a:ext cx="2629369" cy="777627"/>
            </a:xfrm>
            <a:prstGeom prst="line">
              <a:avLst/>
            </a:prstGeom>
            <a:ln w="12700">
              <a:solidFill>
                <a:srgbClr val="009B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1" name="Groupe 270"/>
          <p:cNvGrpSpPr/>
          <p:nvPr/>
        </p:nvGrpSpPr>
        <p:grpSpPr>
          <a:xfrm>
            <a:off x="983238" y="1932113"/>
            <a:ext cx="6975946" cy="2674564"/>
            <a:chOff x="996026" y="1854152"/>
            <a:chExt cx="6975946" cy="2674564"/>
          </a:xfrm>
          <a:effectLst/>
        </p:grpSpPr>
        <p:grpSp>
          <p:nvGrpSpPr>
            <p:cNvPr id="272" name="Groupe 271"/>
            <p:cNvGrpSpPr/>
            <p:nvPr/>
          </p:nvGrpSpPr>
          <p:grpSpPr>
            <a:xfrm>
              <a:off x="996026" y="1854152"/>
              <a:ext cx="6975946" cy="2674564"/>
              <a:chOff x="996026" y="1854152"/>
              <a:chExt cx="6975946" cy="2674564"/>
            </a:xfrm>
          </p:grpSpPr>
          <p:sp>
            <p:nvSpPr>
              <p:cNvPr id="274" name="Rectangle 273"/>
              <p:cNvSpPr/>
              <p:nvPr/>
            </p:nvSpPr>
            <p:spPr>
              <a:xfrm>
                <a:off x="1322198" y="2327946"/>
                <a:ext cx="612000" cy="612000"/>
              </a:xfrm>
              <a:prstGeom prst="rect">
                <a:avLst/>
              </a:prstGeom>
              <a:solidFill>
                <a:srgbClr val="009B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36000" rIns="36000" rtlCol="0" anchor="ctr"/>
              <a:lstStyle/>
              <a:p>
                <a:pPr algn="ctr"/>
                <a:r>
                  <a:rPr lang="fr-FR" sz="1200" dirty="0"/>
                  <a:t>Saint</a:t>
                </a:r>
              </a:p>
              <a:p>
                <a:pPr algn="ctr"/>
                <a:r>
                  <a:rPr lang="fr-FR" sz="1200" dirty="0"/>
                  <a:t>Nolff</a:t>
                </a:r>
              </a:p>
            </p:txBody>
          </p:sp>
          <p:sp>
            <p:nvSpPr>
              <p:cNvPr id="275" name="Rectangle 274"/>
              <p:cNvSpPr/>
              <p:nvPr/>
            </p:nvSpPr>
            <p:spPr>
              <a:xfrm>
                <a:off x="6883734" y="2318858"/>
                <a:ext cx="612000" cy="612000"/>
              </a:xfrm>
              <a:prstGeom prst="rect">
                <a:avLst/>
              </a:prstGeom>
              <a:solidFill>
                <a:srgbClr val="009B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36000" rIns="36000" rtlCol="0" anchor="ctr"/>
              <a:lstStyle/>
              <a:p>
                <a:pPr algn="ctr"/>
                <a:r>
                  <a:rPr lang="fr-FR" sz="1200" dirty="0"/>
                  <a:t>Château Thierry</a:t>
                </a:r>
              </a:p>
            </p:txBody>
          </p:sp>
          <p:sp>
            <p:nvSpPr>
              <p:cNvPr id="276" name="Rectangle 275"/>
              <p:cNvSpPr/>
              <p:nvPr/>
            </p:nvSpPr>
            <p:spPr>
              <a:xfrm>
                <a:off x="3874930" y="3916716"/>
                <a:ext cx="612000" cy="612000"/>
              </a:xfrm>
              <a:prstGeom prst="rect">
                <a:avLst/>
              </a:prstGeom>
              <a:solidFill>
                <a:srgbClr val="009B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36000" rIns="36000" rtlCol="0" anchor="ctr"/>
              <a:lstStyle/>
              <a:p>
                <a:pPr algn="ctr"/>
                <a:r>
                  <a:rPr lang="fr-FR" sz="1200" dirty="0"/>
                  <a:t>Brésil</a:t>
                </a:r>
              </a:p>
            </p:txBody>
          </p:sp>
          <p:pic>
            <p:nvPicPr>
              <p:cNvPr id="277" name="Picture 2"/>
              <p:cNvPicPr>
                <a:picLocks noChangeAspect="1" noChangeArrowheads="1"/>
              </p:cNvPicPr>
              <p:nvPr/>
            </p:nvPicPr>
            <p:blipFill>
              <a:blip r:embed="rId3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1440977" y="2987116"/>
                <a:ext cx="393690" cy="2348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8" name="Picture 2"/>
              <p:cNvPicPr>
                <a:picLocks noChangeAspect="1" noChangeArrowheads="1"/>
              </p:cNvPicPr>
              <p:nvPr/>
            </p:nvPicPr>
            <p:blipFill>
              <a:blip r:embed="rId5" cstate="screen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996026" y="2425661"/>
                <a:ext cx="278321" cy="385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9" name="Image 278"/>
              <p:cNvPicPr>
                <a:picLocks noChangeAspect="1"/>
              </p:cNvPicPr>
              <p:nvPr/>
            </p:nvPicPr>
            <p:blipFill rotWithShape="1">
              <a:blip r:embed="rId6" cstate="screen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0" b="100000" l="0" r="100000">
                            <a14:foregroundMark x1="13636" y1="84783" x2="13636" y2="8478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606043" y="2448741"/>
                <a:ext cx="365929" cy="255943"/>
              </a:xfrm>
              <a:prstGeom prst="rect">
                <a:avLst/>
              </a:prstGeom>
            </p:spPr>
          </p:pic>
          <p:pic>
            <p:nvPicPr>
              <p:cNvPr id="280" name="Picture 4" descr="Résultat de recherche d'images pour &quot;vache silhouette&quot;"/>
              <p:cNvPicPr>
                <a:picLocks noChangeAspect="1" noChangeArrowheads="1"/>
              </p:cNvPicPr>
              <p:nvPr/>
            </p:nvPicPr>
            <p:blipFill>
              <a:blip r:embed="rId8" cstate="screen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11031" y="1969313"/>
                <a:ext cx="504056" cy="3489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1" name="Picture 6" descr="Résultat de recherche d'images pour &quot;boeuf silhouette&quot;"/>
              <p:cNvPicPr>
                <a:picLocks noChangeAspect="1" noChangeArrowheads="1"/>
              </p:cNvPicPr>
              <p:nvPr/>
            </p:nvPicPr>
            <p:blipFill rotWithShape="1">
              <a:blip r:embed="rId9" cstate="screen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921712" y="1854152"/>
                <a:ext cx="504056" cy="4431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2" name="Picture 12" descr="Résultat de recherche d'images pour &quot;silhouette chien&quot;"/>
              <p:cNvPicPr>
                <a:picLocks noChangeAspect="1" noChangeArrowheads="1"/>
              </p:cNvPicPr>
              <p:nvPr/>
            </p:nvPicPr>
            <p:blipFill>
              <a:blip r:embed="rId11" cstate="email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9594" y="4086690"/>
                <a:ext cx="343226" cy="3456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3" name="Picture 8" descr="Résultat de recherche d'images pour &quot;silhouette chat&quot;"/>
              <p:cNvPicPr>
                <a:picLocks noChangeAspect="1" noChangeArrowheads="1"/>
              </p:cNvPicPr>
              <p:nvPr/>
            </p:nvPicPr>
            <p:blipFill>
              <a:blip r:embed="rId12" cstate="screen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19040" y="4116487"/>
                <a:ext cx="239237" cy="2242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4" name="Rectangle 283"/>
              <p:cNvSpPr/>
              <p:nvPr/>
            </p:nvSpPr>
            <p:spPr>
              <a:xfrm>
                <a:off x="3874930" y="2321239"/>
                <a:ext cx="612000" cy="612000"/>
              </a:xfrm>
              <a:prstGeom prst="rect">
                <a:avLst/>
              </a:prstGeom>
              <a:solidFill>
                <a:srgbClr val="009B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36000" rIns="36000" rtlCol="0" anchor="ctr"/>
              <a:lstStyle/>
              <a:p>
                <a:pPr algn="ctr"/>
                <a:r>
                  <a:rPr lang="fr-FR" sz="1200" b="1" dirty="0"/>
                  <a:t>We’Nov</a:t>
                </a:r>
              </a:p>
            </p:txBody>
          </p:sp>
          <p:cxnSp>
            <p:nvCxnSpPr>
              <p:cNvPr id="285" name="Connecteur droit 284"/>
              <p:cNvCxnSpPr>
                <a:stCxn id="284" idx="1"/>
                <a:endCxn id="274" idx="3"/>
              </p:cNvCxnSpPr>
              <p:nvPr/>
            </p:nvCxnSpPr>
            <p:spPr>
              <a:xfrm flipH="1">
                <a:off x="1934198" y="2627239"/>
                <a:ext cx="1940732" cy="6707"/>
              </a:xfrm>
              <a:prstGeom prst="line">
                <a:avLst/>
              </a:prstGeom>
              <a:ln w="12700">
                <a:solidFill>
                  <a:srgbClr val="009B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Connecteur droit 285"/>
              <p:cNvCxnSpPr>
                <a:stCxn id="284" idx="3"/>
                <a:endCxn id="275" idx="1"/>
              </p:cNvCxnSpPr>
              <p:nvPr/>
            </p:nvCxnSpPr>
            <p:spPr>
              <a:xfrm flipV="1">
                <a:off x="4486930" y="2624858"/>
                <a:ext cx="2396804" cy="2381"/>
              </a:xfrm>
              <a:prstGeom prst="line">
                <a:avLst/>
              </a:prstGeom>
              <a:ln w="12700">
                <a:solidFill>
                  <a:srgbClr val="009B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73" name="Connecteur droit 272"/>
            <p:cNvCxnSpPr>
              <a:stCxn id="284" idx="2"/>
              <a:endCxn id="276" idx="0"/>
            </p:cNvCxnSpPr>
            <p:nvPr/>
          </p:nvCxnSpPr>
          <p:spPr>
            <a:xfrm>
              <a:off x="4180930" y="2933239"/>
              <a:ext cx="0" cy="983477"/>
            </a:xfrm>
            <a:prstGeom prst="line">
              <a:avLst/>
            </a:prstGeom>
            <a:ln w="12700">
              <a:solidFill>
                <a:srgbClr val="009B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7" name="Ellipse 146"/>
          <p:cNvSpPr/>
          <p:nvPr/>
        </p:nvSpPr>
        <p:spPr>
          <a:xfrm>
            <a:off x="5291587" y="1031934"/>
            <a:ext cx="72000" cy="72000"/>
          </a:xfrm>
          <a:prstGeom prst="ellipse">
            <a:avLst/>
          </a:prstGeom>
          <a:solidFill>
            <a:srgbClr val="942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8" name="Ellipse 147"/>
          <p:cNvSpPr/>
          <p:nvPr/>
        </p:nvSpPr>
        <p:spPr>
          <a:xfrm>
            <a:off x="5191068" y="1301986"/>
            <a:ext cx="72000" cy="72000"/>
          </a:xfrm>
          <a:prstGeom prst="ellipse">
            <a:avLst/>
          </a:prstGeom>
          <a:solidFill>
            <a:srgbClr val="27579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9" name="Ellipse 148"/>
          <p:cNvSpPr/>
          <p:nvPr/>
        </p:nvSpPr>
        <p:spPr>
          <a:xfrm>
            <a:off x="5443987" y="1184334"/>
            <a:ext cx="72000" cy="72000"/>
          </a:xfrm>
          <a:prstGeom prst="ellipse">
            <a:avLst/>
          </a:prstGeom>
          <a:solidFill>
            <a:srgbClr val="C3651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8" name="Groupe 7"/>
          <p:cNvGrpSpPr/>
          <p:nvPr/>
        </p:nvGrpSpPr>
        <p:grpSpPr>
          <a:xfrm>
            <a:off x="7661670" y="120260"/>
            <a:ext cx="1607622" cy="1677382"/>
            <a:chOff x="7661670" y="120260"/>
            <a:chExt cx="1607622" cy="1677382"/>
          </a:xfrm>
        </p:grpSpPr>
        <p:sp>
          <p:nvSpPr>
            <p:cNvPr id="123" name="Ellipse 122"/>
            <p:cNvSpPr/>
            <p:nvPr/>
          </p:nvSpPr>
          <p:spPr>
            <a:xfrm>
              <a:off x="7661670" y="1017942"/>
              <a:ext cx="466746" cy="223119"/>
            </a:xfrm>
            <a:prstGeom prst="ellipse">
              <a:avLst/>
            </a:prstGeom>
            <a:pattFill prst="lgCheck">
              <a:fgClr>
                <a:schemeClr val="bg1">
                  <a:lumMod val="85000"/>
                </a:schemeClr>
              </a:fgClr>
              <a:bgClr>
                <a:schemeClr val="bg1"/>
              </a:bgClr>
            </a:patt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7735634" y="131181"/>
              <a:ext cx="223863" cy="191139"/>
            </a:xfrm>
            <a:prstGeom prst="rect">
              <a:avLst/>
            </a:prstGeom>
            <a:solidFill>
              <a:srgbClr val="009B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fr-FR" sz="1200" dirty="0"/>
            </a:p>
          </p:txBody>
        </p:sp>
        <p:sp>
          <p:nvSpPr>
            <p:cNvPr id="144" name="Rectangle à coins arrondis 143"/>
            <p:cNvSpPr/>
            <p:nvPr/>
          </p:nvSpPr>
          <p:spPr>
            <a:xfrm>
              <a:off x="7739554" y="407838"/>
              <a:ext cx="216024" cy="216000"/>
            </a:xfrm>
            <a:prstGeom prst="roundRect">
              <a:avLst/>
            </a:prstGeom>
            <a:solidFill>
              <a:srgbClr val="C36518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5" name="Rectangle à coins arrondis 144"/>
            <p:cNvSpPr/>
            <p:nvPr/>
          </p:nvSpPr>
          <p:spPr>
            <a:xfrm>
              <a:off x="7787031" y="460256"/>
              <a:ext cx="216024" cy="216000"/>
            </a:xfrm>
            <a:prstGeom prst="roundRect">
              <a:avLst/>
            </a:prstGeom>
            <a:solidFill>
              <a:srgbClr val="27579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6" name="Rectangle à coins arrondis 145"/>
            <p:cNvSpPr/>
            <p:nvPr/>
          </p:nvSpPr>
          <p:spPr>
            <a:xfrm>
              <a:off x="7834508" y="508114"/>
              <a:ext cx="216024" cy="216000"/>
            </a:xfrm>
            <a:prstGeom prst="roundRect">
              <a:avLst/>
            </a:prstGeom>
            <a:solidFill>
              <a:srgbClr val="C36518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0" name="Ellipse 149"/>
            <p:cNvSpPr/>
            <p:nvPr/>
          </p:nvSpPr>
          <p:spPr>
            <a:xfrm>
              <a:off x="7883578" y="809646"/>
              <a:ext cx="72000" cy="72000"/>
            </a:xfrm>
            <a:prstGeom prst="ellipse">
              <a:avLst/>
            </a:prstGeom>
            <a:solidFill>
              <a:srgbClr val="94282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1" name="Ellipse 150"/>
            <p:cNvSpPr/>
            <p:nvPr/>
          </p:nvSpPr>
          <p:spPr>
            <a:xfrm>
              <a:off x="7784983" y="889577"/>
              <a:ext cx="72000" cy="72000"/>
            </a:xfrm>
            <a:prstGeom prst="ellipse">
              <a:avLst/>
            </a:prstGeom>
            <a:solidFill>
              <a:srgbClr val="27579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2" name="Ellipse 151"/>
            <p:cNvSpPr/>
            <p:nvPr/>
          </p:nvSpPr>
          <p:spPr>
            <a:xfrm>
              <a:off x="7916893" y="912105"/>
              <a:ext cx="72000" cy="72000"/>
            </a:xfrm>
            <a:prstGeom prst="ellipse">
              <a:avLst/>
            </a:prstGeom>
            <a:solidFill>
              <a:srgbClr val="C3651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ZoneTexte 3"/>
            <p:cNvSpPr txBox="1"/>
            <p:nvPr/>
          </p:nvSpPr>
          <p:spPr>
            <a:xfrm>
              <a:off x="8122242" y="120260"/>
              <a:ext cx="1147050" cy="16773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fr-FR" sz="1300" dirty="0"/>
                <a:t>F. en propre</a:t>
              </a:r>
            </a:p>
            <a:p>
              <a:pPr>
                <a:spcBef>
                  <a:spcPts val="600"/>
                </a:spcBef>
              </a:pPr>
              <a:r>
                <a:rPr lang="fr-FR" sz="1300" dirty="0"/>
                <a:t>F. pilotes</a:t>
              </a:r>
            </a:p>
            <a:p>
              <a:pPr>
                <a:spcBef>
                  <a:spcPts val="600"/>
                </a:spcBef>
              </a:pPr>
              <a:r>
                <a:rPr lang="fr-FR" sz="1300" dirty="0"/>
                <a:t>Réseau</a:t>
              </a:r>
            </a:p>
            <a:p>
              <a:pPr>
                <a:spcBef>
                  <a:spcPts val="600"/>
                </a:spcBef>
              </a:pPr>
              <a:r>
                <a:rPr lang="fr-FR" sz="1300" dirty="0"/>
                <a:t>Nuage</a:t>
              </a:r>
            </a:p>
            <a:p>
              <a:pPr>
                <a:spcBef>
                  <a:spcPts val="600"/>
                </a:spcBef>
              </a:pPr>
              <a:endParaRPr lang="fr-FR" sz="1300" dirty="0"/>
            </a:p>
            <a:p>
              <a:pPr>
                <a:spcBef>
                  <a:spcPts val="600"/>
                </a:spcBef>
              </a:pPr>
              <a:endParaRPr lang="fr-FR" sz="1300" dirty="0"/>
            </a:p>
          </p:txBody>
        </p:sp>
      </p:grpSp>
      <p:pic>
        <p:nvPicPr>
          <p:cNvPr id="153" name="Picture 2"/>
          <p:cNvPicPr>
            <a:picLocks noChangeAspect="1" noChangeArrowheads="1"/>
          </p:cNvPicPr>
          <p:nvPr/>
        </p:nvPicPr>
        <p:blipFill>
          <a:blip r:embed="rId13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424804" y="3059579"/>
            <a:ext cx="456213" cy="27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856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0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8" grpId="0" animBg="1"/>
      <p:bldP spid="251" grpId="0" animBg="1"/>
      <p:bldP spid="253" grpId="0" animBg="1"/>
      <p:bldP spid="147" grpId="0" animBg="1"/>
      <p:bldP spid="148" grpId="0" animBg="1"/>
      <p:bldP spid="14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5245" y="528347"/>
            <a:ext cx="3157685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DES FERMES R&amp;D DUFUTUR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3 juillet 2018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SIMV- Juillet 2018 - NEOVIA Ferme du Futur</a:t>
            </a:r>
            <a:endParaRPr lang="fr-FR" dirty="0"/>
          </a:p>
        </p:txBody>
      </p:sp>
      <p:grpSp>
        <p:nvGrpSpPr>
          <p:cNvPr id="7" name="Groupe 6"/>
          <p:cNvGrpSpPr/>
          <p:nvPr/>
        </p:nvGrpSpPr>
        <p:grpSpPr>
          <a:xfrm>
            <a:off x="6070602" y="771550"/>
            <a:ext cx="2965894" cy="4016191"/>
            <a:chOff x="6070602" y="1347614"/>
            <a:chExt cx="2965894" cy="4016191"/>
          </a:xfrm>
        </p:grpSpPr>
        <p:pic>
          <p:nvPicPr>
            <p:cNvPr id="10" name="Picture 2" descr="C:\Users\ealbert\Desktop\COCHON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076432" y="1347614"/>
              <a:ext cx="2960064" cy="19766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ZoneTexte 10"/>
            <p:cNvSpPr txBox="1"/>
            <p:nvPr/>
          </p:nvSpPr>
          <p:spPr>
            <a:xfrm>
              <a:off x="6070602" y="3147814"/>
              <a:ext cx="295443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endParaRPr lang="en-US" sz="1200" b="1" cap="all" dirty="0">
                <a:solidFill>
                  <a:srgbClr val="22B3E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b="1" cap="all" dirty="0">
                  <a:solidFill>
                    <a:srgbClr val="22B3E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 </a:t>
              </a:r>
              <a:r>
                <a:rPr lang="en-US" b="1" cap="all" dirty="0" err="1">
                  <a:solidFill>
                    <a:srgbClr val="22B3E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fermes</a:t>
              </a:r>
              <a:r>
                <a:rPr lang="en-US" b="1" cap="all" dirty="0">
                  <a:solidFill>
                    <a:srgbClr val="22B3E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cap="all" dirty="0" err="1">
                  <a:solidFill>
                    <a:srgbClr val="22B3E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connectées</a:t>
              </a:r>
              <a:r>
                <a:rPr lang="en-US" b="1" cap="all" dirty="0">
                  <a:solidFill>
                    <a:srgbClr val="22B3E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pour des </a:t>
              </a:r>
              <a:r>
                <a:rPr lang="en-US" b="1" cap="all" dirty="0" err="1">
                  <a:solidFill>
                    <a:srgbClr val="22B3E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mesures</a:t>
              </a:r>
              <a:r>
                <a:rPr lang="en-US" b="1" cap="all" dirty="0">
                  <a:solidFill>
                    <a:srgbClr val="22B3E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cap="all" dirty="0" err="1">
                  <a:solidFill>
                    <a:srgbClr val="22B3E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zootechniques</a:t>
              </a:r>
              <a:r>
                <a:rPr lang="en-US" b="1" cap="all" dirty="0">
                  <a:solidFill>
                    <a:srgbClr val="22B3E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b="1" cap="all" dirty="0" err="1">
                  <a:solidFill>
                    <a:srgbClr val="22B3E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physiologiques</a:t>
              </a:r>
              <a:r>
                <a:rPr lang="en-US" b="1" cap="all" dirty="0">
                  <a:solidFill>
                    <a:srgbClr val="22B3E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b="1" cap="all" dirty="0" err="1">
                  <a:solidFill>
                    <a:srgbClr val="22B3E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comportemntales</a:t>
              </a:r>
              <a:r>
                <a:rPr lang="en-US" b="1" cap="all" dirty="0">
                  <a:solidFill>
                    <a:srgbClr val="22B3E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</a:t>
              </a:r>
              <a:r>
                <a:rPr lang="en-US" b="1" cap="all" dirty="0" err="1">
                  <a:solidFill>
                    <a:srgbClr val="22B3E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environnementales</a:t>
              </a:r>
              <a:endParaRPr lang="fr-FR" sz="1400" b="1" dirty="0">
                <a:solidFill>
                  <a:srgbClr val="009B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3116169" y="627534"/>
            <a:ext cx="2954433" cy="4038257"/>
            <a:chOff x="3116169" y="771550"/>
            <a:chExt cx="2954433" cy="4038257"/>
          </a:xfrm>
        </p:grpSpPr>
        <p:pic>
          <p:nvPicPr>
            <p:cNvPr id="9" name="Picture 2" descr="C:\Users\ealbert\Desktop\poule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131840" y="771550"/>
              <a:ext cx="2832730" cy="2533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ZoneTexte 11"/>
            <p:cNvSpPr txBox="1"/>
            <p:nvPr/>
          </p:nvSpPr>
          <p:spPr>
            <a:xfrm>
              <a:off x="3116169" y="3147814"/>
              <a:ext cx="2954433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endParaRPr lang="en-US" sz="1200" b="1" cap="all" dirty="0">
                <a:solidFill>
                  <a:srgbClr val="22B3E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b="1" cap="all" dirty="0">
                  <a:solidFill>
                    <a:srgbClr val="22B3E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 </a:t>
              </a:r>
              <a:r>
                <a:rPr lang="en-US" b="1" cap="all" dirty="0" err="1">
                  <a:solidFill>
                    <a:srgbClr val="22B3E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mesures</a:t>
              </a:r>
              <a:r>
                <a:rPr lang="en-US" b="1" cap="all" dirty="0">
                  <a:solidFill>
                    <a:srgbClr val="22B3E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cap="all" dirty="0" err="1">
                  <a:solidFill>
                    <a:srgbClr val="22B3E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automatiques</a:t>
              </a:r>
              <a:r>
                <a:rPr lang="en-US" b="1" cap="all" dirty="0">
                  <a:solidFill>
                    <a:srgbClr val="22B3E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de precision</a:t>
              </a:r>
            </a:p>
            <a:p>
              <a:pPr algn="ctr"/>
              <a:r>
                <a:rPr lang="en-US" b="1" cap="all" dirty="0">
                  <a:solidFill>
                    <a:srgbClr val="22B3E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 </a:t>
              </a:r>
              <a:r>
                <a:rPr lang="en-US" b="1" cap="all" dirty="0" err="1">
                  <a:solidFill>
                    <a:srgbClr val="22B3E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comparaisons</a:t>
              </a:r>
              <a:r>
                <a:rPr lang="en-US" b="1" cap="all" dirty="0">
                  <a:solidFill>
                    <a:srgbClr val="22B3E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des modes </a:t>
              </a:r>
              <a:r>
                <a:rPr lang="en-US" b="1" cap="all" dirty="0" err="1">
                  <a:solidFill>
                    <a:srgbClr val="22B3E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d’elevage</a:t>
              </a:r>
              <a:endParaRPr lang="fr-FR" sz="1400" b="1" dirty="0">
                <a:solidFill>
                  <a:srgbClr val="009B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ZoneTexte 12"/>
          <p:cNvSpPr txBox="1"/>
          <p:nvPr/>
        </p:nvSpPr>
        <p:spPr>
          <a:xfrm>
            <a:off x="105399" y="2793578"/>
            <a:ext cx="2954433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1200" b="1" cap="all" dirty="0">
              <a:solidFill>
                <a:srgbClr val="22B3E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cap="all" dirty="0" err="1">
                <a:solidFill>
                  <a:srgbClr val="22B3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Ameliorer</a:t>
            </a:r>
            <a:r>
              <a:rPr lang="en-US" b="1" cap="all" dirty="0">
                <a:solidFill>
                  <a:srgbClr val="22B3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les </a:t>
            </a:r>
            <a:r>
              <a:rPr lang="en-US" b="1" cap="all" dirty="0" err="1">
                <a:solidFill>
                  <a:srgbClr val="22B3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mesures</a:t>
            </a:r>
            <a:r>
              <a:rPr lang="en-US" b="1" cap="all" dirty="0">
                <a:solidFill>
                  <a:srgbClr val="22B3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cap="all" dirty="0" err="1">
                <a:solidFill>
                  <a:srgbClr val="22B3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indiviuelles</a:t>
            </a:r>
            <a:endParaRPr lang="en-US" b="1" cap="all" dirty="0">
              <a:solidFill>
                <a:srgbClr val="22B3E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cap="all" dirty="0" err="1">
                <a:solidFill>
                  <a:srgbClr val="22B3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anticiper</a:t>
            </a:r>
            <a:r>
              <a:rPr lang="en-US" b="1" cap="all" dirty="0">
                <a:solidFill>
                  <a:srgbClr val="22B3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les </a:t>
            </a:r>
            <a:r>
              <a:rPr lang="en-US" b="1" cap="all" dirty="0" err="1">
                <a:solidFill>
                  <a:srgbClr val="22B3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évenements</a:t>
            </a:r>
            <a:r>
              <a:rPr lang="en-US" b="1" cap="all" dirty="0">
                <a:solidFill>
                  <a:srgbClr val="22B3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santé</a:t>
            </a:r>
          </a:p>
          <a:p>
            <a:pPr algn="ctr"/>
            <a:r>
              <a:rPr lang="en-US" b="1" cap="all" dirty="0" err="1">
                <a:solidFill>
                  <a:srgbClr val="22B3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Mesurer</a:t>
            </a:r>
            <a:r>
              <a:rPr lang="en-US" b="1" cap="all" dirty="0">
                <a:solidFill>
                  <a:srgbClr val="22B3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 </a:t>
            </a:r>
            <a:r>
              <a:rPr lang="en-US" b="1" cap="all" dirty="0" err="1">
                <a:solidFill>
                  <a:srgbClr val="22B3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comportement</a:t>
            </a:r>
            <a:endParaRPr lang="en-US" b="1" cap="all" dirty="0">
              <a:solidFill>
                <a:srgbClr val="22B3E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400" b="1" dirty="0">
              <a:solidFill>
                <a:srgbClr val="009B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950A-FC64-B045-9409-580AA3BD199D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4647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61046"/>
            <a:ext cx="9144000" cy="606029"/>
          </a:xfrm>
        </p:spPr>
        <p:txBody>
          <a:bodyPr>
            <a:noAutofit/>
          </a:bodyPr>
          <a:lstStyle/>
          <a:p>
            <a:pPr algn="ctr"/>
            <a:r>
              <a:rPr lang="fr-FR" b="1" dirty="0"/>
              <a:t>L’innovation ouverte pour intégrer les solutions </a:t>
            </a:r>
            <a:br>
              <a:rPr lang="fr-FR" b="1" dirty="0"/>
            </a:br>
            <a:r>
              <a:rPr lang="fr-FR" b="1" dirty="0" err="1"/>
              <a:t>d’uN</a:t>
            </a:r>
            <a:r>
              <a:rPr lang="fr-FR" b="1" dirty="0"/>
              <a:t> RESEAU  ENTREPRISES INNOVANTES</a:t>
            </a:r>
          </a:p>
        </p:txBody>
      </p:sp>
      <p:pic>
        <p:nvPicPr>
          <p:cNvPr id="7" name="Picture 2" descr="Résultat de recherche d'images pour &quot;logo copeeks&quot;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059582"/>
            <a:ext cx="847069" cy="35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Résultat de recherche d'images pour &quot;logo noldus&quot;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1131590"/>
            <a:ext cx="872666" cy="34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5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40775" y="1131869"/>
            <a:ext cx="1076075" cy="391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599" y="3579862"/>
            <a:ext cx="909136" cy="112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171" y="4102047"/>
            <a:ext cx="1047794" cy="30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76" y="2143881"/>
            <a:ext cx="865524" cy="550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" descr="Résultat de recherche d'images pour &quot;kuhn logo&quot;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154" y="2204567"/>
            <a:ext cx="970630" cy="51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SCR Dairy - Cow farmi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272077"/>
            <a:ext cx="1468760" cy="443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Log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95" y="1715226"/>
            <a:ext cx="1407801" cy="20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Résultat de recherche d'images pour &quot;logo ITAVI&quot;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1233" y="2798210"/>
            <a:ext cx="1194268" cy="48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Résultat de recherche d'images pour &quot;logo fancom&quot;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002" y="3334321"/>
            <a:ext cx="1045654" cy="389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Résultat de recherche d'images pour &quot;logo tuffigo rapidex&quot;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4630" y="1851670"/>
            <a:ext cx="1123834" cy="37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271" y="3003798"/>
            <a:ext cx="1160769" cy="366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206733"/>
            <a:ext cx="1000218" cy="284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Résultat de recherche d'images pour &quot;logo adventiel&quot;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642" y="2315495"/>
            <a:ext cx="1296144" cy="45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686" y="2798210"/>
            <a:ext cx="885214" cy="403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 descr="Résultat de recherche d'images pour &quot;Logo energiency&quot;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707654"/>
            <a:ext cx="1109337" cy="56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Résultat de recherche d'images pour &quot;decision alpha&quot;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603" y="1779662"/>
            <a:ext cx="1042493" cy="34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21034"/>
          <a:stretch/>
        </p:blipFill>
        <p:spPr bwMode="auto">
          <a:xfrm>
            <a:off x="7191257" y="3392689"/>
            <a:ext cx="1012918" cy="375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9"/>
          <a:stretch/>
        </p:blipFill>
        <p:spPr bwMode="auto">
          <a:xfrm>
            <a:off x="2339752" y="1707654"/>
            <a:ext cx="1584176" cy="345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054" y="3276582"/>
            <a:ext cx="1211154" cy="37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794" y="1022989"/>
            <a:ext cx="1215678" cy="612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593" y="1131590"/>
            <a:ext cx="1045902" cy="416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Bild 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92" t="6253" r="3163" b="82795"/>
          <a:stretch/>
        </p:blipFill>
        <p:spPr>
          <a:xfrm>
            <a:off x="4868673" y="2499742"/>
            <a:ext cx="1296359" cy="300401"/>
          </a:xfrm>
          <a:prstGeom prst="rect">
            <a:avLst/>
          </a:prstGeom>
        </p:spPr>
      </p:pic>
      <p:pic>
        <p:nvPicPr>
          <p:cNvPr id="34" name="Picture 4" descr="Chip Inside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776" y="2949492"/>
            <a:ext cx="1265490" cy="63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401" y="931046"/>
            <a:ext cx="1044410" cy="753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itre 1"/>
          <p:cNvSpPr txBox="1">
            <a:spLocks/>
          </p:cNvSpPr>
          <p:nvPr/>
        </p:nvSpPr>
        <p:spPr>
          <a:xfrm flipH="1">
            <a:off x="3182071" y="4083918"/>
            <a:ext cx="279208" cy="2706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kern="1200" baseline="0">
                <a:solidFill>
                  <a:srgbClr val="384145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fr-FR" sz="1800" dirty="0"/>
              <a:t>&amp;</a:t>
            </a:r>
          </a:p>
        </p:txBody>
      </p:sp>
      <p:pic>
        <p:nvPicPr>
          <p:cNvPr id="38" name="Picture 14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84" b="37247"/>
          <a:stretch/>
        </p:blipFill>
        <p:spPr bwMode="auto">
          <a:xfrm>
            <a:off x="5245402" y="4033380"/>
            <a:ext cx="1662966" cy="352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936" y="2784303"/>
            <a:ext cx="1017876" cy="438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3 juillet 2018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SIMV- Juillet 2018 - NEOVIA Ferme du Futur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950A-FC64-B045-9409-580AA3BD199D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3925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2"/>
          <p:cNvSpPr>
            <a:spLocks noGrp="1"/>
          </p:cNvSpPr>
          <p:nvPr>
            <p:ph type="ctrTitle"/>
          </p:nvPr>
        </p:nvSpPr>
        <p:spPr>
          <a:xfrm>
            <a:off x="685800" y="186357"/>
            <a:ext cx="7772400" cy="873226"/>
          </a:xfrm>
        </p:spPr>
        <p:txBody>
          <a:bodyPr>
            <a:normAutofit/>
          </a:bodyPr>
          <a:lstStyle/>
          <a:p>
            <a:r>
              <a:rPr lang="fr-FR" dirty="0" err="1"/>
              <a:t>Neovia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2699792" y="4515966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Innovative</a:t>
            </a:r>
            <a:r>
              <a:rPr lang="fr-FR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science </a:t>
            </a:r>
            <a:r>
              <a:rPr lang="fr-FR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feeding</a:t>
            </a:r>
            <a:r>
              <a:rPr lang="fr-FR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mankind</a:t>
            </a:r>
            <a:endParaRPr lang="fr-FR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Espace réservé pour une image  2"/>
          <p:cNvPicPr>
            <a:picLocks noGrp="1" noChangeAspect="1"/>
          </p:cNvPicPr>
          <p:nvPr>
            <p:ph type="pic" sz="quarter" idx="5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335005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3 juillet 2018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SIMV- Juillet 2018 - NEOVIA Ferme du Futur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950A-FC64-B045-9409-580AA3BD199D}" type="slidenum">
              <a:rPr lang="fr-FR" smtClean="0"/>
              <a:t>20</a:t>
            </a:fld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107504" y="627534"/>
            <a:ext cx="39827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fr-FR" dirty="0"/>
              <a:t>Accéléromètres (colliers / podomètres)</a:t>
            </a:r>
          </a:p>
          <a:p>
            <a:pPr marL="638175" lvl="1" indent="-180975">
              <a:buFont typeface="Arial" panose="020B0604020202020204" pitchFamily="34" charset="0"/>
              <a:buChar char="•"/>
            </a:pPr>
            <a:r>
              <a:rPr lang="fr-FR" sz="1600" dirty="0"/>
              <a:t>Activité (repos, marche, alimentation, autre)</a:t>
            </a:r>
          </a:p>
          <a:p>
            <a:pPr marL="638175" lvl="1" indent="-180975">
              <a:buFont typeface="Arial" panose="020B0604020202020204" pitchFamily="34" charset="0"/>
              <a:buChar char="•"/>
            </a:pPr>
            <a:r>
              <a:rPr lang="fr-FR" sz="1600" dirty="0"/>
              <a:t>Temps d’alimentation</a:t>
            </a:r>
          </a:p>
          <a:p>
            <a:pPr marL="638175" lvl="1" indent="-180975">
              <a:buFont typeface="Arial" panose="020B0604020202020204" pitchFamily="34" charset="0"/>
              <a:buChar char="•"/>
            </a:pPr>
            <a:r>
              <a:rPr lang="fr-FR" sz="1600" dirty="0"/>
              <a:t>Détection de chaleur</a:t>
            </a:r>
          </a:p>
          <a:p>
            <a:pPr marL="638175" lvl="1" indent="-180975">
              <a:buFont typeface="Arial" panose="020B0604020202020204" pitchFamily="34" charset="0"/>
              <a:buChar char="•"/>
            </a:pPr>
            <a:r>
              <a:rPr lang="fr-FR" sz="1600" dirty="0"/>
              <a:t>Temps de rumination </a:t>
            </a:r>
            <a:r>
              <a:rPr lang="fr-FR" sz="1600" dirty="0">
                <a:sym typeface="Wingdings" panose="05000000000000000000" pitchFamily="2" charset="2"/>
              </a:rPr>
              <a:t> acidose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fr-FR" sz="1600" dirty="0">
                <a:sym typeface="Wingdings" panose="05000000000000000000" pitchFamily="2" charset="2"/>
              </a:rPr>
              <a:t>Temps passé dehors / dedans</a:t>
            </a:r>
            <a:endParaRPr lang="fr-FR" sz="1600" dirty="0"/>
          </a:p>
          <a:p>
            <a:pPr marL="638175" lvl="1" indent="-180975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fr-FR" dirty="0"/>
              <a:t>Alertes individuelles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fr-FR" dirty="0"/>
              <a:t>Interprétations du comportement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fr-FR" dirty="0"/>
              <a:t>Intégration avec le logiciel du robot</a:t>
            </a:r>
          </a:p>
          <a:p>
            <a:pPr marL="638175" lvl="1" indent="-180975">
              <a:buFont typeface="Arial" panose="020B0604020202020204" pitchFamily="34" charset="0"/>
              <a:buChar char="•"/>
            </a:pPr>
            <a:endParaRPr lang="fr-FR" sz="1400" dirty="0"/>
          </a:p>
        </p:txBody>
      </p:sp>
      <p:pic>
        <p:nvPicPr>
          <p:cNvPr id="5124" name="Picture 4" descr="Résultat de recherche d'images pour &quot;NEDAP cow control&quot;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1211709"/>
            <a:ext cx="4843966" cy="315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Résultat de recherche d'images pour &quot;NEDAP cow control&quot;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0957" y="4300262"/>
            <a:ext cx="998794" cy="69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mage associée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92099" y="4300262"/>
            <a:ext cx="1103837" cy="78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Résultat de recherche d'images pour &quot;NEDAP cow control&quot;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677" y="3976066"/>
            <a:ext cx="1125972" cy="111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7164288" y="350927"/>
            <a:ext cx="1821276" cy="61528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noAutofit/>
          </a:bodyPr>
          <a:lstStyle/>
          <a:p>
            <a:r>
              <a:rPr lang="fr-FR" sz="120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Entreprise</a:t>
            </a: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700 personnes Pays-Bas</a:t>
            </a: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467544" y="203294"/>
            <a:ext cx="5544616" cy="6060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kern="1200" baseline="0">
                <a:solidFill>
                  <a:srgbClr val="384145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FR" sz="1600" b="1" dirty="0"/>
              <a:t>NEDAP, partenaire technologique en monitoring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7663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z="800">
                <a:latin typeface="Arial" panose="020B0604020202020204" pitchFamily="34" charset="0"/>
                <a:cs typeface="Arial" panose="020B0604020202020204" pitchFamily="34" charset="0"/>
              </a:rPr>
              <a:t>3 juillet 2018</a:t>
            </a:r>
            <a:endParaRPr lang="fr-F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800">
                <a:latin typeface="Arial" panose="020B0604020202020204" pitchFamily="34" charset="0"/>
                <a:cs typeface="Arial" panose="020B0604020202020204" pitchFamily="34" charset="0"/>
              </a:rPr>
              <a:t>SIMV- Juillet 2018 - NEOVIA Ferme du Futur</a:t>
            </a:r>
            <a:endParaRPr lang="fr-F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950A-FC64-B045-9409-580AA3BD199D}" type="slidenum">
              <a:rPr lang="fr-FR" sz="800" smtClean="0">
                <a:latin typeface="Arial" panose="020B0604020202020204" pitchFamily="34" charset="0"/>
                <a:cs typeface="Arial" panose="020B0604020202020204" pitchFamily="34" charset="0"/>
              </a:rPr>
              <a:t>21</a:t>
            </a:fld>
            <a:endParaRPr lang="fr-FR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1738886" y="80042"/>
            <a:ext cx="5353393" cy="6060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kern="1200" baseline="0">
                <a:solidFill>
                  <a:srgbClr val="384145"/>
                </a:solidFill>
                <a:latin typeface="Arial"/>
                <a:ea typeface="+mj-ea"/>
                <a:cs typeface="Arial"/>
              </a:defRPr>
            </a:lvl1pPr>
          </a:lstStyle>
          <a:p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Espace réservé du contenu 2"/>
          <p:cNvSpPr>
            <a:spLocks noGrp="1"/>
          </p:cNvSpPr>
          <p:nvPr>
            <p:ph idx="1"/>
          </p:nvPr>
        </p:nvSpPr>
        <p:spPr>
          <a:xfrm>
            <a:off x="433967" y="2211710"/>
            <a:ext cx="5343796" cy="15289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Accès simultané à la vidéo et aux données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Surveillez les animaux et le bien-être (mobile + web)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Alertes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Gagner du temps et moins se déplacer dans la ferme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Compatibilité avec la plupart des capteurs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7221371" y="70519"/>
            <a:ext cx="1821276" cy="61528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noAutofit/>
          </a:bodyPr>
          <a:lstStyle/>
          <a:p>
            <a:r>
              <a:rPr lang="fr-FR" sz="120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Startup Lannion (22)</a:t>
            </a:r>
            <a:endParaRPr lang="fr-FR" sz="12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7544" y="843558"/>
            <a:ext cx="6763939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BOITIER CONNECTÉ PEEK FOURNIT DES IMAGES, DES VIDÉOS HD ET DES DONNÉES ENVIRONNEMENTALES VIA UNE APPLICATION SUR PC, TABLETTE ET SMARTPHONE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83704" y="843558"/>
            <a:ext cx="219497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10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79204" y="2211710"/>
            <a:ext cx="219498" cy="15289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72000" tIns="0" rIns="72000" bIns="0" rtlCol="0" anchor="ctr"/>
          <a:lstStyle/>
          <a:p>
            <a:pPr algn="ctr"/>
            <a:r>
              <a:rPr lang="fr-FR" sz="10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ANNOUNCED BENEFIT</a:t>
            </a:r>
          </a:p>
        </p:txBody>
      </p:sp>
      <p:sp>
        <p:nvSpPr>
          <p:cNvPr id="19" name="Titre 1"/>
          <p:cNvSpPr txBox="1">
            <a:spLocks/>
          </p:cNvSpPr>
          <p:nvPr/>
        </p:nvSpPr>
        <p:spPr>
          <a:xfrm>
            <a:off x="467545" y="138940"/>
            <a:ext cx="6781398" cy="6060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kern="1200" baseline="0">
                <a:solidFill>
                  <a:srgbClr val="384145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FR" sz="1600" b="1" dirty="0"/>
              <a:t>COPEEKS – Mettre en relation les images et les données d’environnement 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18388" y="1709193"/>
            <a:ext cx="1383152" cy="1822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279" y="1683861"/>
            <a:ext cx="1950368" cy="353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à coins arrondis 6"/>
          <p:cNvSpPr/>
          <p:nvPr/>
        </p:nvSpPr>
        <p:spPr>
          <a:xfrm>
            <a:off x="7884368" y="4595217"/>
            <a:ext cx="490714" cy="280789"/>
          </a:xfrm>
          <a:prstGeom prst="roundRect">
            <a:avLst/>
          </a:prstGeom>
          <a:solidFill>
            <a:srgbClr val="322D3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724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1047"/>
            <a:ext cx="8579296" cy="606029"/>
          </a:xfrm>
        </p:spPr>
        <p:txBody>
          <a:bodyPr>
            <a:normAutofit fontScale="90000"/>
          </a:bodyPr>
          <a:lstStyle/>
          <a:p>
            <a:r>
              <a:rPr lang="fr-FR" dirty="0"/>
              <a:t>COPEEKS : </a:t>
            </a:r>
            <a:r>
              <a:rPr lang="fr-FR" b="1" dirty="0"/>
              <a:t>FIABILISER LES RELEVÉS, ENREGISTRER ET VISUALISER LES IMAGES </a:t>
            </a:r>
            <a:r>
              <a:rPr lang="fr-FR" b="1" dirty="0">
                <a:sym typeface="Wingdings" panose="05000000000000000000" pitchFamily="2" charset="2"/>
              </a:rPr>
              <a:t> détecter les situations anormales</a:t>
            </a:r>
            <a:endParaRPr lang="fr-FR" b="1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black">
                    <a:tint val="75000"/>
                  </a:prstClr>
                </a:solidFill>
              </a:rPr>
              <a:t>3 juillet 2018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950A-FC64-B045-9409-580AA3BD199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902" y="771078"/>
            <a:ext cx="2871946" cy="3829261"/>
          </a:xfrm>
          <a:prstGeom prst="rect">
            <a:avLst/>
          </a:prstGeom>
        </p:spPr>
      </p:pic>
      <p:pic>
        <p:nvPicPr>
          <p:cNvPr id="11" name="video---2018-05-03--10_56_49---PEEK_PORK_2---y1JTTL2u0OylFQRpucPxxSaHkYBPcu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61769" y="771077"/>
            <a:ext cx="5106231" cy="3829261"/>
          </a:xfr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solidFill>
                  <a:prstClr val="black">
                    <a:tint val="75000"/>
                  </a:prstClr>
                </a:solidFill>
              </a:rPr>
              <a:t>SIMV- Juillet 2018 - NEOVIA Ferme du Futur</a:t>
            </a:r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Image 8" descr="Une image contenant texte, carte&#10;&#10;Description générée avec un niveau de confiance très élevé">
            <a:extLst>
              <a:ext uri="{FF2B5EF4-FFF2-40B4-BE49-F238E27FC236}">
                <a16:creationId xmlns:a16="http://schemas.microsoft.com/office/drawing/2014/main" id="{86C9E978-FDB2-4A90-ACF8-69E9301CBB3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87" r="-587" b="50000"/>
          <a:stretch/>
        </p:blipFill>
        <p:spPr>
          <a:xfrm>
            <a:off x="331901" y="3728750"/>
            <a:ext cx="1607891" cy="93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53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INTERPRETATION AUTOMATIQUE (MACHINE LEARNING)</a:t>
            </a:r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498010"/>
            <a:ext cx="4229100" cy="971550"/>
          </a:xfr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black">
                    <a:tint val="75000"/>
                  </a:prstClr>
                </a:solidFill>
              </a:rPr>
              <a:t>3 juillet 2018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950A-FC64-B045-9409-580AA3BD199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64730"/>
            <a:ext cx="4229100" cy="237886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864729"/>
            <a:ext cx="4229099" cy="237886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932" y="3517060"/>
            <a:ext cx="4257675" cy="933450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solidFill>
                  <a:prstClr val="black">
                    <a:tint val="75000"/>
                  </a:prstClr>
                </a:solidFill>
              </a:rPr>
              <a:t>SIMV- Juillet 2018 - NEOVIA Ferme du Futur</a:t>
            </a:r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4676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PARTENARIATS STRATEGIQUES </a:t>
            </a:r>
          </a:p>
        </p:txBody>
      </p:sp>
      <p:sp>
        <p:nvSpPr>
          <p:cNvPr id="4" name="Rectangle 3"/>
          <p:cNvSpPr/>
          <p:nvPr/>
        </p:nvSpPr>
        <p:spPr>
          <a:xfrm>
            <a:off x="4716016" y="483518"/>
            <a:ext cx="3945094" cy="406265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22B3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Génétique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22B3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Santé animale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22B3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Producteurs d’ingrédients / additifs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22B3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Fournisseurs de solutions environnementales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22B3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Fabricants de matériel / équipements / bâtiments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22B3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Transformation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22B3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Grande distribution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22B3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Restauration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22B3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22B3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Universités / Scientifiques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22B3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– Cloud</a:t>
            </a:r>
          </a:p>
        </p:txBody>
      </p:sp>
      <p:graphicFrame>
        <p:nvGraphicFramePr>
          <p:cNvPr id="16" name="Espace réservé du contenu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0336132"/>
              </p:ext>
            </p:extLst>
          </p:nvPr>
        </p:nvGraphicFramePr>
        <p:xfrm>
          <a:off x="467544" y="1131590"/>
          <a:ext cx="3976452" cy="326736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736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00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71547">
                <a:tc>
                  <a:txBody>
                    <a:bodyPr/>
                    <a:lstStyle/>
                    <a:p>
                      <a:r>
                        <a:rPr lang="fr-FR" sz="5400" b="1" dirty="0">
                          <a:solidFill>
                            <a:srgbClr val="22B3E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 orientations stratégiques partagées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2266">
                <a:tc>
                  <a:txBody>
                    <a:bodyPr/>
                    <a:lstStyle/>
                    <a:p>
                      <a:r>
                        <a:rPr lang="fr-FR" sz="5400" b="1" dirty="0">
                          <a:solidFill>
                            <a:srgbClr val="22B3E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Couvrir toute la chaîne de valeur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3556">
                <a:tc>
                  <a:txBody>
                    <a:bodyPr/>
                    <a:lstStyle/>
                    <a:p>
                      <a:r>
                        <a:rPr lang="fr-FR" sz="5400" b="1" dirty="0">
                          <a:solidFill>
                            <a:srgbClr val="22B3E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Partenariats sur une ou plusieurs espèces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3073" name="Groupe 3072"/>
          <p:cNvGrpSpPr/>
          <p:nvPr/>
        </p:nvGrpSpPr>
        <p:grpSpPr>
          <a:xfrm>
            <a:off x="4372796" y="378470"/>
            <a:ext cx="4375668" cy="4281511"/>
            <a:chOff x="4372796" y="915566"/>
            <a:chExt cx="4375668" cy="3600400"/>
          </a:xfrm>
        </p:grpSpPr>
        <p:cxnSp>
          <p:nvCxnSpPr>
            <p:cNvPr id="29" name="Connecteur droit 28"/>
            <p:cNvCxnSpPr/>
            <p:nvPr/>
          </p:nvCxnSpPr>
          <p:spPr>
            <a:xfrm flipV="1">
              <a:off x="4531350" y="915566"/>
              <a:ext cx="0" cy="3600400"/>
            </a:xfrm>
            <a:prstGeom prst="line">
              <a:avLst/>
            </a:prstGeom>
            <a:ln w="12700">
              <a:solidFill>
                <a:srgbClr val="5CC6E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 rot="16200000">
              <a:off x="2940073" y="2550665"/>
              <a:ext cx="32040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fr-FR" sz="1600" b="1" cap="all" dirty="0">
                  <a:solidFill>
                    <a:srgbClr val="22B3E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Typologie de partenaires </a:t>
              </a:r>
            </a:p>
          </p:txBody>
        </p:sp>
        <p:cxnSp>
          <p:nvCxnSpPr>
            <p:cNvPr id="18" name="Connecteur droit 17"/>
            <p:cNvCxnSpPr/>
            <p:nvPr/>
          </p:nvCxnSpPr>
          <p:spPr>
            <a:xfrm>
              <a:off x="4531350" y="915566"/>
              <a:ext cx="4217114" cy="0"/>
            </a:xfrm>
            <a:prstGeom prst="line">
              <a:avLst/>
            </a:prstGeom>
            <a:ln w="12700">
              <a:solidFill>
                <a:srgbClr val="5CC6E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>
              <a:off x="4531350" y="4515966"/>
              <a:ext cx="4217114" cy="0"/>
            </a:xfrm>
            <a:prstGeom prst="line">
              <a:avLst/>
            </a:prstGeom>
            <a:ln w="12700">
              <a:solidFill>
                <a:srgbClr val="5CC6E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flipV="1">
              <a:off x="8748464" y="915566"/>
              <a:ext cx="0" cy="3600400"/>
            </a:xfrm>
            <a:prstGeom prst="line">
              <a:avLst/>
            </a:prstGeom>
            <a:ln w="12700">
              <a:solidFill>
                <a:srgbClr val="5CC6E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3 juillet 2018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SIMV- Juillet 2018 - NEOVIA Ferme du Futur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950A-FC64-B045-9409-580AA3BD199D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92474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DES PROGRAMMES de recherche </a:t>
            </a:r>
            <a:r>
              <a:rPr lang="fr-FR" dirty="0" err="1"/>
              <a:t>COLLABOratifs</a:t>
            </a:r>
            <a:r>
              <a:rPr lang="fr-FR" dirty="0"/>
              <a:t> </a:t>
            </a:r>
          </a:p>
        </p:txBody>
      </p:sp>
      <p:grpSp>
        <p:nvGrpSpPr>
          <p:cNvPr id="5" name="Groupe 4"/>
          <p:cNvGrpSpPr/>
          <p:nvPr/>
        </p:nvGrpSpPr>
        <p:grpSpPr>
          <a:xfrm>
            <a:off x="2605100" y="1234773"/>
            <a:ext cx="3065611" cy="2993430"/>
            <a:chOff x="467544" y="627534"/>
            <a:chExt cx="4701199" cy="4104456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59832" y="2854732"/>
              <a:ext cx="2108911" cy="1558042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7544" y="3176736"/>
              <a:ext cx="1693270" cy="1106429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8564" y="1563638"/>
              <a:ext cx="1774423" cy="1558684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66000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900" y="1509116"/>
              <a:ext cx="1770348" cy="1605968"/>
            </a:xfrm>
            <a:prstGeom prst="rect">
              <a:avLst/>
            </a:prstGeom>
          </p:spPr>
        </p:pic>
        <p:sp>
          <p:nvSpPr>
            <p:cNvPr id="10" name="Triangle isocèle 9"/>
            <p:cNvSpPr/>
            <p:nvPr/>
          </p:nvSpPr>
          <p:spPr>
            <a:xfrm>
              <a:off x="611560" y="627534"/>
              <a:ext cx="4343595" cy="4104456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</p:grpSp>
      <p:sp>
        <p:nvSpPr>
          <p:cNvPr id="24" name="ZoneTexte 23"/>
          <p:cNvSpPr txBox="1"/>
          <p:nvPr/>
        </p:nvSpPr>
        <p:spPr>
          <a:xfrm>
            <a:off x="3608234" y="1714399"/>
            <a:ext cx="1013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BOOSTER</a:t>
            </a:r>
          </a:p>
          <a:p>
            <a:pPr algn="ctr"/>
            <a:r>
              <a:rPr lang="fr-FR" sz="1000" b="1" dirty="0"/>
              <a:t>la R&amp;D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4307745" y="3766538"/>
            <a:ext cx="107408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900" b="1" dirty="0"/>
              <a:t>PROPOSER UN SHOWROOM TECHNOLOGIQUE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2849557" y="3789019"/>
            <a:ext cx="128317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/>
              <a:t>FAVORISER LES INTERACTIONS ENTRE FILIERES ET CITOYENS</a:t>
            </a:r>
          </a:p>
        </p:txBody>
      </p:sp>
      <p:grpSp>
        <p:nvGrpSpPr>
          <p:cNvPr id="39" name="Groupe 38"/>
          <p:cNvGrpSpPr/>
          <p:nvPr/>
        </p:nvGrpSpPr>
        <p:grpSpPr>
          <a:xfrm>
            <a:off x="395536" y="1176097"/>
            <a:ext cx="3683750" cy="504056"/>
            <a:chOff x="505335" y="1067159"/>
            <a:chExt cx="3683750" cy="504056"/>
          </a:xfrm>
        </p:grpSpPr>
        <p:sp>
          <p:nvSpPr>
            <p:cNvPr id="36" name="Rectangle 35"/>
            <p:cNvSpPr/>
            <p:nvPr/>
          </p:nvSpPr>
          <p:spPr>
            <a:xfrm>
              <a:off x="505335" y="1067159"/>
              <a:ext cx="3102899" cy="504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>
                  <a:solidFill>
                    <a:srgbClr val="009BFF"/>
                  </a:solidFill>
                </a:rPr>
                <a:t>Une meilleure connaissance zootechnique, comportementale</a:t>
              </a:r>
            </a:p>
          </p:txBody>
        </p:sp>
        <p:cxnSp>
          <p:nvCxnSpPr>
            <p:cNvPr id="38" name="Connecteur droit 37"/>
            <p:cNvCxnSpPr>
              <a:stCxn id="36" idx="3"/>
            </p:cNvCxnSpPr>
            <p:nvPr/>
          </p:nvCxnSpPr>
          <p:spPr>
            <a:xfrm flipV="1">
              <a:off x="3608234" y="1314841"/>
              <a:ext cx="580851" cy="4346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e 39"/>
          <p:cNvGrpSpPr/>
          <p:nvPr/>
        </p:nvGrpSpPr>
        <p:grpSpPr>
          <a:xfrm>
            <a:off x="4126242" y="1168886"/>
            <a:ext cx="3542102" cy="708835"/>
            <a:chOff x="-166647" y="1188070"/>
            <a:chExt cx="3542102" cy="708835"/>
          </a:xfrm>
        </p:grpSpPr>
        <p:sp>
          <p:nvSpPr>
            <p:cNvPr id="41" name="Rectangle 40"/>
            <p:cNvSpPr/>
            <p:nvPr/>
          </p:nvSpPr>
          <p:spPr>
            <a:xfrm>
              <a:off x="378731" y="1188070"/>
              <a:ext cx="2996724" cy="7088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>
                  <a:solidFill>
                    <a:srgbClr val="009BFF"/>
                  </a:solidFill>
                </a:rPr>
                <a:t>De nouveaux produits et services en lien avec les attendes des éleveurs et des consommateurs</a:t>
              </a:r>
            </a:p>
          </p:txBody>
        </p:sp>
        <p:cxnSp>
          <p:nvCxnSpPr>
            <p:cNvPr id="42" name="Connecteur droit 41"/>
            <p:cNvCxnSpPr>
              <a:stCxn id="41" idx="1"/>
            </p:cNvCxnSpPr>
            <p:nvPr/>
          </p:nvCxnSpPr>
          <p:spPr>
            <a:xfrm flipH="1" flipV="1">
              <a:off x="-166647" y="1449810"/>
              <a:ext cx="545378" cy="92678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e 45"/>
          <p:cNvGrpSpPr/>
          <p:nvPr/>
        </p:nvGrpSpPr>
        <p:grpSpPr>
          <a:xfrm>
            <a:off x="5316049" y="3497402"/>
            <a:ext cx="3360406" cy="753281"/>
            <a:chOff x="-203237" y="1342695"/>
            <a:chExt cx="3897258" cy="753281"/>
          </a:xfrm>
        </p:grpSpPr>
        <p:sp>
          <p:nvSpPr>
            <p:cNvPr id="47" name="Rectangle 46"/>
            <p:cNvSpPr/>
            <p:nvPr/>
          </p:nvSpPr>
          <p:spPr>
            <a:xfrm>
              <a:off x="398947" y="1342695"/>
              <a:ext cx="3295074" cy="7532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>
                  <a:solidFill>
                    <a:srgbClr val="009BFF"/>
                  </a:solidFill>
                </a:rPr>
                <a:t>Des solutions digitales pour l’élevage durable</a:t>
              </a:r>
            </a:p>
          </p:txBody>
        </p:sp>
        <p:cxnSp>
          <p:nvCxnSpPr>
            <p:cNvPr id="48" name="Connecteur droit 47"/>
            <p:cNvCxnSpPr>
              <a:stCxn id="47" idx="1"/>
            </p:cNvCxnSpPr>
            <p:nvPr/>
          </p:nvCxnSpPr>
          <p:spPr>
            <a:xfrm flipH="1">
              <a:off x="-203237" y="1719336"/>
              <a:ext cx="602184" cy="11862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e 49"/>
          <p:cNvGrpSpPr/>
          <p:nvPr/>
        </p:nvGrpSpPr>
        <p:grpSpPr>
          <a:xfrm>
            <a:off x="4653246" y="2805323"/>
            <a:ext cx="3663170" cy="504056"/>
            <a:chOff x="-258399" y="1668859"/>
            <a:chExt cx="3208222" cy="504056"/>
          </a:xfrm>
        </p:grpSpPr>
        <p:sp>
          <p:nvSpPr>
            <p:cNvPr id="51" name="Rectangle 50"/>
            <p:cNvSpPr/>
            <p:nvPr/>
          </p:nvSpPr>
          <p:spPr>
            <a:xfrm>
              <a:off x="486553" y="1668859"/>
              <a:ext cx="2463270" cy="504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>
                  <a:solidFill>
                    <a:srgbClr val="009BFF"/>
                  </a:solidFill>
                </a:rPr>
                <a:t>Des </a:t>
              </a:r>
              <a:r>
                <a:rPr lang="fr-FR" sz="1400" dirty="0" err="1">
                  <a:solidFill>
                    <a:srgbClr val="009BFF"/>
                  </a:solidFill>
                </a:rPr>
                <a:t>co</a:t>
              </a:r>
              <a:r>
                <a:rPr lang="fr-FR" sz="1400" dirty="0">
                  <a:solidFill>
                    <a:srgbClr val="009BFF"/>
                  </a:solidFill>
                </a:rPr>
                <a:t>-développements</a:t>
              </a:r>
            </a:p>
          </p:txBody>
        </p:sp>
        <p:cxnSp>
          <p:nvCxnSpPr>
            <p:cNvPr id="52" name="Connecteur droit 51"/>
            <p:cNvCxnSpPr>
              <a:stCxn id="51" idx="1"/>
            </p:cNvCxnSpPr>
            <p:nvPr/>
          </p:nvCxnSpPr>
          <p:spPr>
            <a:xfrm flipH="1">
              <a:off x="-258399" y="1920887"/>
              <a:ext cx="744952" cy="3029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e 55"/>
          <p:cNvGrpSpPr/>
          <p:nvPr/>
        </p:nvGrpSpPr>
        <p:grpSpPr>
          <a:xfrm>
            <a:off x="206872" y="1981812"/>
            <a:ext cx="3512128" cy="504056"/>
            <a:chOff x="410066" y="1067159"/>
            <a:chExt cx="3646730" cy="504056"/>
          </a:xfrm>
        </p:grpSpPr>
        <p:sp>
          <p:nvSpPr>
            <p:cNvPr id="57" name="Rectangle 56"/>
            <p:cNvSpPr/>
            <p:nvPr/>
          </p:nvSpPr>
          <p:spPr>
            <a:xfrm>
              <a:off x="410066" y="1067159"/>
              <a:ext cx="2984524" cy="504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>
                  <a:solidFill>
                    <a:srgbClr val="009BFF"/>
                  </a:solidFill>
                </a:rPr>
                <a:t>Une alimentation optimisée</a:t>
              </a:r>
            </a:p>
          </p:txBody>
        </p:sp>
        <p:cxnSp>
          <p:nvCxnSpPr>
            <p:cNvPr id="58" name="Connecteur droit 57"/>
            <p:cNvCxnSpPr>
              <a:stCxn id="57" idx="3"/>
            </p:cNvCxnSpPr>
            <p:nvPr/>
          </p:nvCxnSpPr>
          <p:spPr>
            <a:xfrm flipV="1">
              <a:off x="3394590" y="1307624"/>
              <a:ext cx="662206" cy="11563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e 63"/>
          <p:cNvGrpSpPr/>
          <p:nvPr/>
        </p:nvGrpSpPr>
        <p:grpSpPr>
          <a:xfrm>
            <a:off x="206872" y="3633877"/>
            <a:ext cx="2700634" cy="504056"/>
            <a:chOff x="640945" y="1638228"/>
            <a:chExt cx="2700634" cy="504056"/>
          </a:xfrm>
        </p:grpSpPr>
        <p:sp>
          <p:nvSpPr>
            <p:cNvPr id="65" name="Rectangle 64"/>
            <p:cNvSpPr/>
            <p:nvPr/>
          </p:nvSpPr>
          <p:spPr>
            <a:xfrm>
              <a:off x="640945" y="1638228"/>
              <a:ext cx="2168314" cy="504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>
                  <a:solidFill>
                    <a:srgbClr val="009BFF"/>
                  </a:solidFill>
                </a:rPr>
                <a:t>Des solutions adaptées aux nouvelles tendances</a:t>
              </a:r>
            </a:p>
          </p:txBody>
        </p:sp>
        <p:cxnSp>
          <p:nvCxnSpPr>
            <p:cNvPr id="66" name="Connecteur droit 65"/>
            <p:cNvCxnSpPr>
              <a:stCxn id="65" idx="3"/>
            </p:cNvCxnSpPr>
            <p:nvPr/>
          </p:nvCxnSpPr>
          <p:spPr>
            <a:xfrm flipV="1">
              <a:off x="2809259" y="1883408"/>
              <a:ext cx="532320" cy="6848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e 69"/>
          <p:cNvGrpSpPr/>
          <p:nvPr/>
        </p:nvGrpSpPr>
        <p:grpSpPr>
          <a:xfrm>
            <a:off x="349197" y="2802487"/>
            <a:ext cx="2915311" cy="504056"/>
            <a:chOff x="877064" y="1652862"/>
            <a:chExt cx="2915311" cy="504056"/>
          </a:xfrm>
        </p:grpSpPr>
        <p:sp>
          <p:nvSpPr>
            <p:cNvPr id="71" name="Rectangle 70"/>
            <p:cNvSpPr/>
            <p:nvPr/>
          </p:nvSpPr>
          <p:spPr>
            <a:xfrm>
              <a:off x="877064" y="1652862"/>
              <a:ext cx="2329070" cy="504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>
                  <a:solidFill>
                    <a:srgbClr val="009BFF"/>
                  </a:solidFill>
                </a:rPr>
                <a:t>Un dialogue renforcé entre éleveurs et consommateurs</a:t>
              </a:r>
            </a:p>
          </p:txBody>
        </p:sp>
        <p:cxnSp>
          <p:nvCxnSpPr>
            <p:cNvPr id="72" name="Connecteur droit 71"/>
            <p:cNvCxnSpPr>
              <a:stCxn id="71" idx="3"/>
            </p:cNvCxnSpPr>
            <p:nvPr/>
          </p:nvCxnSpPr>
          <p:spPr>
            <a:xfrm flipV="1">
              <a:off x="3206134" y="1890381"/>
              <a:ext cx="586241" cy="14509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Groupe 89"/>
          <p:cNvGrpSpPr/>
          <p:nvPr/>
        </p:nvGrpSpPr>
        <p:grpSpPr>
          <a:xfrm>
            <a:off x="4364973" y="1987105"/>
            <a:ext cx="3208222" cy="504056"/>
            <a:chOff x="-258399" y="1668859"/>
            <a:chExt cx="3208222" cy="504056"/>
          </a:xfrm>
        </p:grpSpPr>
        <p:sp>
          <p:nvSpPr>
            <p:cNvPr id="91" name="Rectangle 90"/>
            <p:cNvSpPr/>
            <p:nvPr/>
          </p:nvSpPr>
          <p:spPr>
            <a:xfrm>
              <a:off x="486553" y="1668859"/>
              <a:ext cx="2463270" cy="504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>
                  <a:solidFill>
                    <a:srgbClr val="009BFF"/>
                  </a:solidFill>
                </a:rPr>
                <a:t>Des consommateurs confiants</a:t>
              </a:r>
            </a:p>
          </p:txBody>
        </p:sp>
        <p:cxnSp>
          <p:nvCxnSpPr>
            <p:cNvPr id="92" name="Connecteur droit 91"/>
            <p:cNvCxnSpPr>
              <a:stCxn id="91" idx="1"/>
            </p:cNvCxnSpPr>
            <p:nvPr/>
          </p:nvCxnSpPr>
          <p:spPr>
            <a:xfrm flipH="1">
              <a:off x="-258399" y="1920887"/>
              <a:ext cx="744952" cy="3029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Espace réservé de la date 9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3 juillet 2018</a:t>
            </a:r>
          </a:p>
        </p:txBody>
      </p:sp>
      <p:sp>
        <p:nvSpPr>
          <p:cNvPr id="94" name="Espace réservé du pied de page 9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SIMV- Juillet 2018 - NEOVIA Ferme du Futur</a:t>
            </a:r>
            <a:endParaRPr lang="fr-FR" dirty="0"/>
          </a:p>
        </p:txBody>
      </p:sp>
      <p:sp>
        <p:nvSpPr>
          <p:cNvPr id="95" name="Espace réservé du numéro de diapositive 9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950A-FC64-B045-9409-580AA3BD199D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507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1781" y="123478"/>
            <a:ext cx="8600445" cy="606029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LA FERME DU FUTUR : le bien-être humain et animal </a:t>
            </a:r>
            <a:br>
              <a:rPr lang="fr-FR" b="1" dirty="0"/>
            </a:br>
            <a:r>
              <a:rPr lang="fr-FR" b="1" dirty="0"/>
              <a:t>au cœur d’un </a:t>
            </a:r>
            <a:r>
              <a:rPr lang="fr-FR" b="1" dirty="0" err="1"/>
              <a:t>eco-système</a:t>
            </a:r>
            <a:r>
              <a:rPr lang="fr-FR" b="1" dirty="0"/>
              <a:t> complet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199" y="4751387"/>
            <a:ext cx="2895600" cy="273844"/>
          </a:xfrm>
        </p:spPr>
        <p:txBody>
          <a:bodyPr/>
          <a:lstStyle/>
          <a:p>
            <a:r>
              <a:rPr lang="fr-FR"/>
              <a:t>SIMV- Juillet 2018 - NEOVIA Ferme du Futur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696764" y="4731990"/>
            <a:ext cx="1858863" cy="273844"/>
          </a:xfrm>
        </p:spPr>
        <p:txBody>
          <a:bodyPr/>
          <a:lstStyle/>
          <a:p>
            <a:r>
              <a:rPr lang="fr-FR"/>
              <a:t>3 juillet 2018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950A-FC64-B045-9409-580AA3BD199D}" type="slidenum">
              <a:rPr lang="fr-FR" smtClean="0"/>
              <a:t>26</a:t>
            </a:fld>
            <a:endParaRPr lang="fr-FR"/>
          </a:p>
        </p:txBody>
      </p:sp>
      <p:sp>
        <p:nvSpPr>
          <p:cNvPr id="19" name="Hexagone 18"/>
          <p:cNvSpPr/>
          <p:nvPr/>
        </p:nvSpPr>
        <p:spPr>
          <a:xfrm>
            <a:off x="1779440" y="2893208"/>
            <a:ext cx="2109381" cy="1835320"/>
          </a:xfrm>
          <a:prstGeom prst="hexagon">
            <a:avLst/>
          </a:prstGeom>
          <a:solidFill>
            <a:srgbClr val="009B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spcBef>
                <a:spcPts val="1800"/>
              </a:spcBef>
            </a:pPr>
            <a:endParaRPr lang="en-U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Hexagone 20"/>
          <p:cNvSpPr/>
          <p:nvPr/>
        </p:nvSpPr>
        <p:spPr>
          <a:xfrm>
            <a:off x="1803603" y="925947"/>
            <a:ext cx="2109381" cy="1835320"/>
          </a:xfrm>
          <a:prstGeom prst="hexagon">
            <a:avLst/>
          </a:prstGeom>
          <a:solidFill>
            <a:srgbClr val="009B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spcBef>
                <a:spcPts val="1800"/>
              </a:spcBef>
            </a:pP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RESEAU D’ELEVEURS</a:t>
            </a:r>
          </a:p>
        </p:txBody>
      </p:sp>
      <p:sp>
        <p:nvSpPr>
          <p:cNvPr id="23" name="Hexagone 22"/>
          <p:cNvSpPr/>
          <p:nvPr/>
        </p:nvSpPr>
        <p:spPr>
          <a:xfrm>
            <a:off x="7002845" y="1870114"/>
            <a:ext cx="2109381" cy="1835320"/>
          </a:xfrm>
          <a:prstGeom prst="hexagon">
            <a:avLst/>
          </a:prstGeom>
          <a:solidFill>
            <a:srgbClr val="BAC1D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spcBef>
                <a:spcPts val="1800"/>
              </a:spcBef>
            </a:pPr>
            <a:endParaRPr lang="fr-FR" sz="1400" spc="-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Hexagone 23"/>
          <p:cNvSpPr/>
          <p:nvPr/>
        </p:nvSpPr>
        <p:spPr>
          <a:xfrm>
            <a:off x="5236207" y="2873569"/>
            <a:ext cx="2109381" cy="1835320"/>
          </a:xfrm>
          <a:prstGeom prst="hexagon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447675">
              <a:spcBef>
                <a:spcPts val="1800"/>
              </a:spcBef>
            </a:pPr>
            <a:endParaRPr lang="fr-FR" sz="1400" b="1" spc="-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Hexagone 24"/>
          <p:cNvSpPr/>
          <p:nvPr/>
        </p:nvSpPr>
        <p:spPr>
          <a:xfrm>
            <a:off x="3517309" y="1904022"/>
            <a:ext cx="2109381" cy="1835320"/>
          </a:xfrm>
          <a:prstGeom prst="hexagon">
            <a:avLst/>
          </a:prstGeom>
          <a:solidFill>
            <a:srgbClr val="8FB8D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spcBef>
                <a:spcPts val="1800"/>
              </a:spcBef>
            </a:pPr>
            <a:endParaRPr lang="en-U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Hexagone 14"/>
          <p:cNvSpPr/>
          <p:nvPr/>
        </p:nvSpPr>
        <p:spPr>
          <a:xfrm>
            <a:off x="86355" y="1931663"/>
            <a:ext cx="2109381" cy="1835320"/>
          </a:xfrm>
          <a:prstGeom prst="hexagon">
            <a:avLst/>
          </a:prstGeom>
          <a:solidFill>
            <a:srgbClr val="81C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spcBef>
                <a:spcPts val="1800"/>
              </a:spcBef>
            </a:pP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RESEAU D’ELEVEURS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73" y="2385604"/>
            <a:ext cx="1421943" cy="1015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450907" y="2007388"/>
            <a:ext cx="1362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FERMES R&amp;D</a:t>
            </a:r>
          </a:p>
        </p:txBody>
      </p:sp>
      <p:pic>
        <p:nvPicPr>
          <p:cNvPr id="1027" name="Picture 3" descr="C:\Users\mbcharpe\Pictures\eleveurs porc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425272"/>
            <a:ext cx="1431776" cy="9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2195736" y="933105"/>
            <a:ext cx="13340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RESEAU </a:t>
            </a:r>
          </a:p>
          <a:p>
            <a:pPr algn="ctr"/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D’ELEVEURS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984141"/>
            <a:ext cx="1181101" cy="1181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ZoneTexte 17"/>
          <p:cNvSpPr txBox="1"/>
          <p:nvPr/>
        </p:nvSpPr>
        <p:spPr>
          <a:xfrm>
            <a:off x="2135627" y="4208770"/>
            <a:ext cx="14542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RESEAU </a:t>
            </a:r>
          </a:p>
          <a:p>
            <a:pPr algn="ctr"/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ENTREPRISES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104255"/>
            <a:ext cx="1266031" cy="10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ZoneTexte 21"/>
          <p:cNvSpPr txBox="1"/>
          <p:nvPr/>
        </p:nvSpPr>
        <p:spPr>
          <a:xfrm>
            <a:off x="3779662" y="3216122"/>
            <a:ext cx="16225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COMPETENCES </a:t>
            </a:r>
            <a:b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DATA SCIENCE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572" y="3243478"/>
            <a:ext cx="1508355" cy="1106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ZoneTexte 26"/>
          <p:cNvSpPr txBox="1"/>
          <p:nvPr/>
        </p:nvSpPr>
        <p:spPr>
          <a:xfrm>
            <a:off x="5579057" y="2912045"/>
            <a:ext cx="14237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EVENEMENTS</a:t>
            </a: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559" y="1997332"/>
            <a:ext cx="1181889" cy="107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ZoneTexte 27"/>
          <p:cNvSpPr txBox="1"/>
          <p:nvPr/>
        </p:nvSpPr>
        <p:spPr>
          <a:xfrm>
            <a:off x="7189952" y="3003798"/>
            <a:ext cx="16265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PROSPECTIVE</a:t>
            </a:r>
          </a:p>
          <a:p>
            <a:pPr algn="ctr"/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L’ELEVAGE 2030</a:t>
            </a:r>
          </a:p>
        </p:txBody>
      </p:sp>
      <p:sp>
        <p:nvSpPr>
          <p:cNvPr id="29" name="Hexagone 28"/>
          <p:cNvSpPr/>
          <p:nvPr/>
        </p:nvSpPr>
        <p:spPr>
          <a:xfrm>
            <a:off x="5272173" y="880446"/>
            <a:ext cx="2109381" cy="1835320"/>
          </a:xfrm>
          <a:prstGeom prst="hexagon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447675">
              <a:spcBef>
                <a:spcPts val="1800"/>
              </a:spcBef>
            </a:pPr>
            <a:endParaRPr lang="fr-FR" sz="1400" b="1" spc="-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5724128" y="896402"/>
            <a:ext cx="1133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CENTRE</a:t>
            </a:r>
          </a:p>
          <a:p>
            <a:pPr algn="ctr"/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VISITEURS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557" y="1390557"/>
            <a:ext cx="1404715" cy="125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812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3" grpId="0" animBg="1"/>
      <p:bldP spid="24" grpId="0" animBg="1"/>
      <p:bldP spid="25" grpId="0" animBg="1"/>
      <p:bldP spid="15" grpId="0" animBg="1"/>
      <p:bldP spid="6" grpId="0"/>
      <p:bldP spid="7" grpId="0"/>
      <p:bldP spid="18" grpId="0"/>
      <p:bldP spid="22" grpId="0"/>
      <p:bldP spid="27" grpId="0"/>
      <p:bldP spid="28" grpId="0"/>
      <p:bldP spid="29" grpId="0" animBg="1"/>
      <p:bldP spid="3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1"/>
            <a:ext cx="9180512" cy="5218797"/>
          </a:xfrm>
        </p:spPr>
      </p:pic>
      <p:sp>
        <p:nvSpPr>
          <p:cNvPr id="8" name="ZoneTexte 7"/>
          <p:cNvSpPr txBox="1"/>
          <p:nvPr/>
        </p:nvSpPr>
        <p:spPr>
          <a:xfrm>
            <a:off x="179512" y="293688"/>
            <a:ext cx="849694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PROJET DE FERME DU FUTUR</a:t>
            </a:r>
          </a:p>
          <a:p>
            <a:endParaRPr lang="en-GB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</a:t>
            </a:r>
            <a:r>
              <a:rPr lang="en-GB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animaux</a:t>
            </a:r>
            <a:r>
              <a:rPr lang="en-GB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bien</a:t>
            </a:r>
            <a:r>
              <a:rPr lang="en-GB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élevés</a:t>
            </a:r>
            <a:r>
              <a:rPr lang="en-GB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en-GB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</a:t>
            </a:r>
            <a:r>
              <a:rPr lang="en-GB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éleveurs</a:t>
            </a:r>
            <a:r>
              <a:rPr lang="en-GB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reconnus</a:t>
            </a:r>
            <a:r>
              <a:rPr lang="en-GB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en-GB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</a:t>
            </a:r>
            <a:r>
              <a:rPr lang="en-GB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consommateurs</a:t>
            </a:r>
            <a:r>
              <a:rPr lang="en-GB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confiants</a:t>
            </a:r>
            <a:r>
              <a:rPr lang="en-GB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3 juillet 2018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SIMV- Juillet 2018 - NEOVIA Ferme du Futur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950A-FC64-B045-9409-580AA3BD199D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85337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ealbert.DOM\Desktop\twitter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893" y="4490070"/>
            <a:ext cx="50405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/>
          <p:cNvSpPr/>
          <p:nvPr/>
        </p:nvSpPr>
        <p:spPr>
          <a:xfrm>
            <a:off x="4319972" y="4527381"/>
            <a:ext cx="504056" cy="50405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Picture 4" descr="C:\Users\ealbert.DOM\Desktop\picto_linkedin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564" y="4490070"/>
            <a:ext cx="561181" cy="561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ealbert.DOM\Desktop\YouTube-logo-full_color.pn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745" y="4449290"/>
            <a:ext cx="1032927" cy="642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2591934" y="3939902"/>
            <a:ext cx="3960439" cy="478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600" b="1" kern="1200" cap="none" baseline="0">
                <a:solidFill>
                  <a:srgbClr val="FFFFFF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FR" sz="1800" i="1" dirty="0"/>
              <a:t>#</a:t>
            </a:r>
            <a:r>
              <a:rPr lang="fr-FR" sz="1800" i="1" dirty="0" err="1"/>
              <a:t>follow</a:t>
            </a:r>
            <a:r>
              <a:rPr lang="fr-FR" sz="1800" i="1" dirty="0"/>
              <a:t> us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327" y="2149878"/>
            <a:ext cx="2627346" cy="49388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077420" y="3295312"/>
            <a:ext cx="5279009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 : </a:t>
            </a:r>
          </a:p>
          <a:p>
            <a:pPr algn="ctr"/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Marie-</a:t>
            </a:r>
            <a:r>
              <a:rPr lang="en-GB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Bénédicte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Charpentier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mbcharpentier@neovia-group.com</a:t>
            </a:r>
            <a:endParaRPr lang="en-GB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+ 33 6 73 68 47 49</a:t>
            </a:r>
          </a:p>
          <a:p>
            <a:pPr algn="ctr"/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7439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:\Direction Generale\Communication Interne\PHOTOTHEQUE\1 - FRANCE\SANTE\InVivo NSA  Qalian Segré Photographie YLM Picture Mars 2015\YLM_449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843558"/>
            <a:ext cx="2224253" cy="1503174"/>
          </a:xfrm>
          <a:prstGeom prst="hex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métiers</a:t>
            </a:r>
          </a:p>
        </p:txBody>
      </p:sp>
      <p:grpSp>
        <p:nvGrpSpPr>
          <p:cNvPr id="9" name="Groupe 8"/>
          <p:cNvGrpSpPr/>
          <p:nvPr/>
        </p:nvGrpSpPr>
        <p:grpSpPr>
          <a:xfrm>
            <a:off x="755576" y="846229"/>
            <a:ext cx="7981313" cy="3910190"/>
            <a:chOff x="881636" y="770243"/>
            <a:chExt cx="7981313" cy="3910190"/>
          </a:xfrm>
        </p:grpSpPr>
        <p:pic>
          <p:nvPicPr>
            <p:cNvPr id="4098" name="Picture 2" descr="C:\Users\ealbert.DOM\Desktop\Présentation corporate\Fotolia_93266687_M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373" y="1566580"/>
              <a:ext cx="2171689" cy="1521646"/>
            </a:xfrm>
            <a:prstGeom prst="hexagon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1" name="Picture 5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13"/>
            <a:stretch/>
          </p:blipFill>
          <p:spPr bwMode="auto">
            <a:xfrm>
              <a:off x="881636" y="771551"/>
              <a:ext cx="2171690" cy="1521647"/>
            </a:xfrm>
            <a:prstGeom prst="hexagon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3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85161" y="2397935"/>
              <a:ext cx="2171690" cy="1449367"/>
            </a:xfrm>
            <a:prstGeom prst="hexagon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9" name="Picture 3" descr="C:\Users\ealbert.DOM\Desktop\Présentation corporate\Gut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9"/>
            <a:stretch/>
          </p:blipFill>
          <p:spPr bwMode="auto">
            <a:xfrm>
              <a:off x="4671342" y="2414278"/>
              <a:ext cx="2250971" cy="1521646"/>
            </a:xfrm>
            <a:prstGeom prst="hexagon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793485" y="3232640"/>
              <a:ext cx="2171690" cy="1447793"/>
            </a:xfrm>
            <a:prstGeom prst="hexagon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4" name="Picture 8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3"/>
            <a:stretch/>
          </p:blipFill>
          <p:spPr bwMode="auto">
            <a:xfrm>
              <a:off x="6690789" y="1660215"/>
              <a:ext cx="2172160" cy="1410955"/>
            </a:xfrm>
            <a:prstGeom prst="hexagon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rapèze 21"/>
            <p:cNvSpPr/>
            <p:nvPr/>
          </p:nvSpPr>
          <p:spPr>
            <a:xfrm>
              <a:off x="4857161" y="2402297"/>
              <a:ext cx="1876938" cy="396000"/>
            </a:xfrm>
            <a:prstGeom prst="trapezoid">
              <a:avLst>
                <a:gd name="adj" fmla="val 50369"/>
              </a:avLst>
            </a:prstGeom>
            <a:solidFill>
              <a:schemeClr val="tx1">
                <a:lumMod val="65000"/>
                <a:lumOff val="35000"/>
                <a:alpha val="6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100" b="1" cap="all" dirty="0">
                  <a:latin typeface="Arial" panose="020B0604020202020204" pitchFamily="34" charset="0"/>
                  <a:cs typeface="Arial" panose="020B0604020202020204" pitchFamily="34" charset="0"/>
                </a:rPr>
                <a:t>Additifs &amp;</a:t>
              </a:r>
            </a:p>
            <a:p>
              <a:pPr algn="ctr"/>
              <a:r>
                <a:rPr lang="fr-FR" sz="1100" b="1" cap="all" dirty="0">
                  <a:latin typeface="Arial" panose="020B0604020202020204" pitchFamily="34" charset="0"/>
                  <a:cs typeface="Arial" panose="020B0604020202020204" pitchFamily="34" charset="0"/>
                </a:rPr>
                <a:t>INGREDIENTS</a:t>
              </a:r>
            </a:p>
          </p:txBody>
        </p:sp>
        <p:sp>
          <p:nvSpPr>
            <p:cNvPr id="23" name="Trapèze 22"/>
            <p:cNvSpPr/>
            <p:nvPr/>
          </p:nvSpPr>
          <p:spPr>
            <a:xfrm>
              <a:off x="4886273" y="770243"/>
              <a:ext cx="1847826" cy="396000"/>
            </a:xfrm>
            <a:prstGeom prst="trapezoid">
              <a:avLst>
                <a:gd name="adj" fmla="val 50369"/>
              </a:avLst>
            </a:prstGeom>
            <a:solidFill>
              <a:schemeClr val="tx1">
                <a:lumMod val="65000"/>
                <a:lumOff val="35000"/>
                <a:alpha val="6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100" b="1" cap="all" dirty="0">
                  <a:latin typeface="Arial" panose="020B0604020202020204" pitchFamily="34" charset="0"/>
                  <a:cs typeface="Arial" panose="020B0604020202020204" pitchFamily="34" charset="0"/>
                </a:rPr>
                <a:t>Santé animale</a:t>
              </a:r>
            </a:p>
          </p:txBody>
        </p:sp>
        <p:sp>
          <p:nvSpPr>
            <p:cNvPr id="26" name="Trapèze 25"/>
            <p:cNvSpPr/>
            <p:nvPr/>
          </p:nvSpPr>
          <p:spPr>
            <a:xfrm>
              <a:off x="1049115" y="2399248"/>
              <a:ext cx="1836000" cy="396000"/>
            </a:xfrm>
            <a:prstGeom prst="trapezoid">
              <a:avLst>
                <a:gd name="adj" fmla="val 47370"/>
              </a:avLst>
            </a:prstGeom>
            <a:solidFill>
              <a:schemeClr val="tx1">
                <a:lumMod val="65000"/>
                <a:lumOff val="35000"/>
                <a:alpha val="6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100" b="1" cap="all" dirty="0">
                  <a:latin typeface="Arial" panose="020B0604020202020204" pitchFamily="34" charset="0"/>
                  <a:cs typeface="Arial" panose="020B0604020202020204" pitchFamily="34" charset="0"/>
                </a:rPr>
                <a:t>aquaculture</a:t>
              </a:r>
            </a:p>
          </p:txBody>
        </p:sp>
        <p:sp>
          <p:nvSpPr>
            <p:cNvPr id="28" name="Trapèze 27"/>
            <p:cNvSpPr/>
            <p:nvPr/>
          </p:nvSpPr>
          <p:spPr>
            <a:xfrm>
              <a:off x="1072867" y="771552"/>
              <a:ext cx="1800200" cy="396000"/>
            </a:xfrm>
            <a:prstGeom prst="trapezoid">
              <a:avLst>
                <a:gd name="adj" fmla="val 50369"/>
              </a:avLst>
            </a:prstGeom>
            <a:solidFill>
              <a:schemeClr val="tx1">
                <a:lumMod val="65000"/>
                <a:lumOff val="35000"/>
                <a:alpha val="6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100" b="1" cap="all" dirty="0" err="1">
                  <a:latin typeface="Arial" panose="020B0604020202020204" pitchFamily="34" charset="0"/>
                  <a:cs typeface="Arial" panose="020B0604020202020204" pitchFamily="34" charset="0"/>
                </a:rPr>
                <a:t>AlimentS</a:t>
              </a:r>
              <a:r>
                <a:rPr lang="fr-FR" sz="1100" b="1" cap="all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100" b="1" cap="all" dirty="0" err="1">
                  <a:latin typeface="Arial" panose="020B0604020202020204" pitchFamily="34" charset="0"/>
                  <a:cs typeface="Arial" panose="020B0604020202020204" pitchFamily="34" charset="0"/>
                </a:rPr>
                <a:t>completS</a:t>
              </a:r>
              <a:endParaRPr lang="fr-FR" sz="1100" b="1" cap="all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Organigramme : Opération manuelle 7"/>
            <p:cNvSpPr/>
            <p:nvPr/>
          </p:nvSpPr>
          <p:spPr>
            <a:xfrm>
              <a:off x="2960543" y="2702488"/>
              <a:ext cx="1800000" cy="395287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140"/>
                <a:gd name="connsiteX1" fmla="*/ 10000 w 10000"/>
                <a:gd name="connsiteY1" fmla="*/ 0 h 10140"/>
                <a:gd name="connsiteX2" fmla="*/ 8000 w 10000"/>
                <a:gd name="connsiteY2" fmla="*/ 10000 h 10140"/>
                <a:gd name="connsiteX3" fmla="*/ 1756 w 10000"/>
                <a:gd name="connsiteY3" fmla="*/ 10140 h 10140"/>
                <a:gd name="connsiteX4" fmla="*/ 0 w 10000"/>
                <a:gd name="connsiteY4" fmla="*/ 0 h 10140"/>
                <a:gd name="connsiteX0" fmla="*/ 0 w 10000"/>
                <a:gd name="connsiteY0" fmla="*/ 0 h 10279"/>
                <a:gd name="connsiteX1" fmla="*/ 10000 w 10000"/>
                <a:gd name="connsiteY1" fmla="*/ 0 h 10279"/>
                <a:gd name="connsiteX2" fmla="*/ 8195 w 10000"/>
                <a:gd name="connsiteY2" fmla="*/ 10279 h 10279"/>
                <a:gd name="connsiteX3" fmla="*/ 1756 w 10000"/>
                <a:gd name="connsiteY3" fmla="*/ 10140 h 10279"/>
                <a:gd name="connsiteX4" fmla="*/ 0 w 10000"/>
                <a:gd name="connsiteY4" fmla="*/ 0 h 10279"/>
                <a:gd name="connsiteX0" fmla="*/ 0 w 10000"/>
                <a:gd name="connsiteY0" fmla="*/ 0 h 10140"/>
                <a:gd name="connsiteX1" fmla="*/ 10000 w 10000"/>
                <a:gd name="connsiteY1" fmla="*/ 0 h 10140"/>
                <a:gd name="connsiteX2" fmla="*/ 8244 w 10000"/>
                <a:gd name="connsiteY2" fmla="*/ 10000 h 10140"/>
                <a:gd name="connsiteX3" fmla="*/ 1756 w 10000"/>
                <a:gd name="connsiteY3" fmla="*/ 10140 h 10140"/>
                <a:gd name="connsiteX4" fmla="*/ 0 w 10000"/>
                <a:gd name="connsiteY4" fmla="*/ 0 h 10140"/>
                <a:gd name="connsiteX0" fmla="*/ 0 w 10000"/>
                <a:gd name="connsiteY0" fmla="*/ 0 h 10641"/>
                <a:gd name="connsiteX1" fmla="*/ 10000 w 10000"/>
                <a:gd name="connsiteY1" fmla="*/ 0 h 10641"/>
                <a:gd name="connsiteX2" fmla="*/ 8244 w 10000"/>
                <a:gd name="connsiteY2" fmla="*/ 10000 h 10641"/>
                <a:gd name="connsiteX3" fmla="*/ 1121 w 10000"/>
                <a:gd name="connsiteY3" fmla="*/ 10641 h 10641"/>
                <a:gd name="connsiteX4" fmla="*/ 0 w 10000"/>
                <a:gd name="connsiteY4" fmla="*/ 0 h 10641"/>
                <a:gd name="connsiteX0" fmla="*/ 0 w 10000"/>
                <a:gd name="connsiteY0" fmla="*/ 0 h 10391"/>
                <a:gd name="connsiteX1" fmla="*/ 10000 w 10000"/>
                <a:gd name="connsiteY1" fmla="*/ 0 h 10391"/>
                <a:gd name="connsiteX2" fmla="*/ 8244 w 10000"/>
                <a:gd name="connsiteY2" fmla="*/ 10000 h 10391"/>
                <a:gd name="connsiteX3" fmla="*/ 1174 w 10000"/>
                <a:gd name="connsiteY3" fmla="*/ 10391 h 10391"/>
                <a:gd name="connsiteX4" fmla="*/ 0 w 10000"/>
                <a:gd name="connsiteY4" fmla="*/ 0 h 10391"/>
                <a:gd name="connsiteX0" fmla="*/ 0 w 10000"/>
                <a:gd name="connsiteY0" fmla="*/ 0 h 10391"/>
                <a:gd name="connsiteX1" fmla="*/ 10000 w 10000"/>
                <a:gd name="connsiteY1" fmla="*/ 0 h 10391"/>
                <a:gd name="connsiteX2" fmla="*/ 8879 w 10000"/>
                <a:gd name="connsiteY2" fmla="*/ 10250 h 10391"/>
                <a:gd name="connsiteX3" fmla="*/ 1174 w 10000"/>
                <a:gd name="connsiteY3" fmla="*/ 10391 h 10391"/>
                <a:gd name="connsiteX4" fmla="*/ 0 w 10000"/>
                <a:gd name="connsiteY4" fmla="*/ 0 h 10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391">
                  <a:moveTo>
                    <a:pt x="0" y="0"/>
                  </a:moveTo>
                  <a:lnTo>
                    <a:pt x="10000" y="0"/>
                  </a:lnTo>
                  <a:lnTo>
                    <a:pt x="8879" y="10250"/>
                  </a:lnTo>
                  <a:lnTo>
                    <a:pt x="1174" y="103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  <a:alpha val="6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1100" b="1" cap="all" dirty="0" err="1">
                  <a:latin typeface="Arial" panose="020B0604020202020204" pitchFamily="34" charset="0"/>
                  <a:cs typeface="Arial" panose="020B0604020202020204" pitchFamily="34" charset="0"/>
                </a:rPr>
                <a:t>Petcare</a:t>
              </a:r>
              <a:endParaRPr lang="fr-FR" sz="1100" b="1" cap="all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Organigramme : Opération manuelle 7"/>
          <p:cNvSpPr/>
          <p:nvPr/>
        </p:nvSpPr>
        <p:spPr>
          <a:xfrm>
            <a:off x="2834484" y="4364370"/>
            <a:ext cx="1836000" cy="395287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140"/>
              <a:gd name="connsiteX1" fmla="*/ 10000 w 10000"/>
              <a:gd name="connsiteY1" fmla="*/ 0 h 10140"/>
              <a:gd name="connsiteX2" fmla="*/ 8000 w 10000"/>
              <a:gd name="connsiteY2" fmla="*/ 10000 h 10140"/>
              <a:gd name="connsiteX3" fmla="*/ 1756 w 10000"/>
              <a:gd name="connsiteY3" fmla="*/ 10140 h 10140"/>
              <a:gd name="connsiteX4" fmla="*/ 0 w 10000"/>
              <a:gd name="connsiteY4" fmla="*/ 0 h 10140"/>
              <a:gd name="connsiteX0" fmla="*/ 0 w 10000"/>
              <a:gd name="connsiteY0" fmla="*/ 0 h 10279"/>
              <a:gd name="connsiteX1" fmla="*/ 10000 w 10000"/>
              <a:gd name="connsiteY1" fmla="*/ 0 h 10279"/>
              <a:gd name="connsiteX2" fmla="*/ 8195 w 10000"/>
              <a:gd name="connsiteY2" fmla="*/ 10279 h 10279"/>
              <a:gd name="connsiteX3" fmla="*/ 1756 w 10000"/>
              <a:gd name="connsiteY3" fmla="*/ 10140 h 10279"/>
              <a:gd name="connsiteX4" fmla="*/ 0 w 10000"/>
              <a:gd name="connsiteY4" fmla="*/ 0 h 10279"/>
              <a:gd name="connsiteX0" fmla="*/ 0 w 10000"/>
              <a:gd name="connsiteY0" fmla="*/ 0 h 10140"/>
              <a:gd name="connsiteX1" fmla="*/ 10000 w 10000"/>
              <a:gd name="connsiteY1" fmla="*/ 0 h 10140"/>
              <a:gd name="connsiteX2" fmla="*/ 8244 w 10000"/>
              <a:gd name="connsiteY2" fmla="*/ 10000 h 10140"/>
              <a:gd name="connsiteX3" fmla="*/ 1756 w 10000"/>
              <a:gd name="connsiteY3" fmla="*/ 10140 h 10140"/>
              <a:gd name="connsiteX4" fmla="*/ 0 w 10000"/>
              <a:gd name="connsiteY4" fmla="*/ 0 h 10140"/>
              <a:gd name="connsiteX0" fmla="*/ 0 w 10000"/>
              <a:gd name="connsiteY0" fmla="*/ 0 h 10641"/>
              <a:gd name="connsiteX1" fmla="*/ 10000 w 10000"/>
              <a:gd name="connsiteY1" fmla="*/ 0 h 10641"/>
              <a:gd name="connsiteX2" fmla="*/ 8244 w 10000"/>
              <a:gd name="connsiteY2" fmla="*/ 10000 h 10641"/>
              <a:gd name="connsiteX3" fmla="*/ 1121 w 10000"/>
              <a:gd name="connsiteY3" fmla="*/ 10641 h 10641"/>
              <a:gd name="connsiteX4" fmla="*/ 0 w 10000"/>
              <a:gd name="connsiteY4" fmla="*/ 0 h 10641"/>
              <a:gd name="connsiteX0" fmla="*/ 0 w 10000"/>
              <a:gd name="connsiteY0" fmla="*/ 0 h 10391"/>
              <a:gd name="connsiteX1" fmla="*/ 10000 w 10000"/>
              <a:gd name="connsiteY1" fmla="*/ 0 h 10391"/>
              <a:gd name="connsiteX2" fmla="*/ 8244 w 10000"/>
              <a:gd name="connsiteY2" fmla="*/ 10000 h 10391"/>
              <a:gd name="connsiteX3" fmla="*/ 1174 w 10000"/>
              <a:gd name="connsiteY3" fmla="*/ 10391 h 10391"/>
              <a:gd name="connsiteX4" fmla="*/ 0 w 10000"/>
              <a:gd name="connsiteY4" fmla="*/ 0 h 10391"/>
              <a:gd name="connsiteX0" fmla="*/ 0 w 10000"/>
              <a:gd name="connsiteY0" fmla="*/ 0 h 10391"/>
              <a:gd name="connsiteX1" fmla="*/ 10000 w 10000"/>
              <a:gd name="connsiteY1" fmla="*/ 0 h 10391"/>
              <a:gd name="connsiteX2" fmla="*/ 8879 w 10000"/>
              <a:gd name="connsiteY2" fmla="*/ 10250 h 10391"/>
              <a:gd name="connsiteX3" fmla="*/ 1174 w 10000"/>
              <a:gd name="connsiteY3" fmla="*/ 10391 h 10391"/>
              <a:gd name="connsiteX4" fmla="*/ 0 w 10000"/>
              <a:gd name="connsiteY4" fmla="*/ 0 h 10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391">
                <a:moveTo>
                  <a:pt x="0" y="0"/>
                </a:moveTo>
                <a:lnTo>
                  <a:pt x="10000" y="0"/>
                </a:lnTo>
                <a:lnTo>
                  <a:pt x="8879" y="10250"/>
                </a:lnTo>
                <a:lnTo>
                  <a:pt x="1174" y="1039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6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100" b="1" cap="all" dirty="0">
                <a:latin typeface="Arial" panose="020B0604020202020204" pitchFamily="34" charset="0"/>
                <a:cs typeface="Arial" panose="020B0604020202020204" pitchFamily="34" charset="0"/>
              </a:rPr>
              <a:t>PREMIX</a:t>
            </a:r>
          </a:p>
          <a:p>
            <a:pPr algn="ctr"/>
            <a:r>
              <a:rPr lang="fr-FR" sz="1100" b="1" cap="all" dirty="0" err="1">
                <a:latin typeface="Arial" panose="020B0604020202020204" pitchFamily="34" charset="0"/>
                <a:cs typeface="Arial" panose="020B0604020202020204" pitchFamily="34" charset="0"/>
              </a:rPr>
              <a:t>FirmeS</a:t>
            </a:r>
            <a:r>
              <a:rPr lang="fr-FR" sz="1100" b="1" cap="all" dirty="0">
                <a:latin typeface="Arial" panose="020B0604020202020204" pitchFamily="34" charset="0"/>
                <a:cs typeface="Arial" panose="020B0604020202020204" pitchFamily="34" charset="0"/>
              </a:rPr>
              <a:t>-Services</a:t>
            </a:r>
          </a:p>
        </p:txBody>
      </p:sp>
      <p:sp>
        <p:nvSpPr>
          <p:cNvPr id="19" name="Organigramme : Opération manuelle 7"/>
          <p:cNvSpPr/>
          <p:nvPr/>
        </p:nvSpPr>
        <p:spPr>
          <a:xfrm>
            <a:off x="6712003" y="2750491"/>
            <a:ext cx="1880580" cy="395288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140"/>
              <a:gd name="connsiteX1" fmla="*/ 10000 w 10000"/>
              <a:gd name="connsiteY1" fmla="*/ 0 h 10140"/>
              <a:gd name="connsiteX2" fmla="*/ 8000 w 10000"/>
              <a:gd name="connsiteY2" fmla="*/ 10000 h 10140"/>
              <a:gd name="connsiteX3" fmla="*/ 1756 w 10000"/>
              <a:gd name="connsiteY3" fmla="*/ 10140 h 10140"/>
              <a:gd name="connsiteX4" fmla="*/ 0 w 10000"/>
              <a:gd name="connsiteY4" fmla="*/ 0 h 10140"/>
              <a:gd name="connsiteX0" fmla="*/ 0 w 10000"/>
              <a:gd name="connsiteY0" fmla="*/ 0 h 10279"/>
              <a:gd name="connsiteX1" fmla="*/ 10000 w 10000"/>
              <a:gd name="connsiteY1" fmla="*/ 0 h 10279"/>
              <a:gd name="connsiteX2" fmla="*/ 8195 w 10000"/>
              <a:gd name="connsiteY2" fmla="*/ 10279 h 10279"/>
              <a:gd name="connsiteX3" fmla="*/ 1756 w 10000"/>
              <a:gd name="connsiteY3" fmla="*/ 10140 h 10279"/>
              <a:gd name="connsiteX4" fmla="*/ 0 w 10000"/>
              <a:gd name="connsiteY4" fmla="*/ 0 h 10279"/>
              <a:gd name="connsiteX0" fmla="*/ 0 w 10000"/>
              <a:gd name="connsiteY0" fmla="*/ 0 h 10140"/>
              <a:gd name="connsiteX1" fmla="*/ 10000 w 10000"/>
              <a:gd name="connsiteY1" fmla="*/ 0 h 10140"/>
              <a:gd name="connsiteX2" fmla="*/ 8244 w 10000"/>
              <a:gd name="connsiteY2" fmla="*/ 10000 h 10140"/>
              <a:gd name="connsiteX3" fmla="*/ 1756 w 10000"/>
              <a:gd name="connsiteY3" fmla="*/ 10140 h 10140"/>
              <a:gd name="connsiteX4" fmla="*/ 0 w 10000"/>
              <a:gd name="connsiteY4" fmla="*/ 0 h 10140"/>
              <a:gd name="connsiteX0" fmla="*/ 0 w 10000"/>
              <a:gd name="connsiteY0" fmla="*/ 0 h 10641"/>
              <a:gd name="connsiteX1" fmla="*/ 10000 w 10000"/>
              <a:gd name="connsiteY1" fmla="*/ 0 h 10641"/>
              <a:gd name="connsiteX2" fmla="*/ 8244 w 10000"/>
              <a:gd name="connsiteY2" fmla="*/ 10000 h 10641"/>
              <a:gd name="connsiteX3" fmla="*/ 1121 w 10000"/>
              <a:gd name="connsiteY3" fmla="*/ 10641 h 10641"/>
              <a:gd name="connsiteX4" fmla="*/ 0 w 10000"/>
              <a:gd name="connsiteY4" fmla="*/ 0 h 10641"/>
              <a:gd name="connsiteX0" fmla="*/ 0 w 10000"/>
              <a:gd name="connsiteY0" fmla="*/ 0 h 10391"/>
              <a:gd name="connsiteX1" fmla="*/ 10000 w 10000"/>
              <a:gd name="connsiteY1" fmla="*/ 0 h 10391"/>
              <a:gd name="connsiteX2" fmla="*/ 8244 w 10000"/>
              <a:gd name="connsiteY2" fmla="*/ 10000 h 10391"/>
              <a:gd name="connsiteX3" fmla="*/ 1174 w 10000"/>
              <a:gd name="connsiteY3" fmla="*/ 10391 h 10391"/>
              <a:gd name="connsiteX4" fmla="*/ 0 w 10000"/>
              <a:gd name="connsiteY4" fmla="*/ 0 h 10391"/>
              <a:gd name="connsiteX0" fmla="*/ 0 w 10000"/>
              <a:gd name="connsiteY0" fmla="*/ 0 h 10391"/>
              <a:gd name="connsiteX1" fmla="*/ 10000 w 10000"/>
              <a:gd name="connsiteY1" fmla="*/ 0 h 10391"/>
              <a:gd name="connsiteX2" fmla="*/ 8879 w 10000"/>
              <a:gd name="connsiteY2" fmla="*/ 10250 h 10391"/>
              <a:gd name="connsiteX3" fmla="*/ 1174 w 10000"/>
              <a:gd name="connsiteY3" fmla="*/ 10391 h 10391"/>
              <a:gd name="connsiteX4" fmla="*/ 0 w 10000"/>
              <a:gd name="connsiteY4" fmla="*/ 0 h 10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391">
                <a:moveTo>
                  <a:pt x="0" y="0"/>
                </a:moveTo>
                <a:lnTo>
                  <a:pt x="10000" y="0"/>
                </a:lnTo>
                <a:lnTo>
                  <a:pt x="8879" y="10250"/>
                </a:lnTo>
                <a:lnTo>
                  <a:pt x="1174" y="1039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6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100" b="1" cap="all" dirty="0">
                <a:latin typeface="Arial" panose="020B0604020202020204" pitchFamily="34" charset="0"/>
                <a:cs typeface="Arial" panose="020B0604020202020204" pitchFamily="34" charset="0"/>
              </a:rPr>
              <a:t>LABORATOIRES D’ANALYSES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3 juillet 2018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SIMV- Juillet 2018 - NEOVIA Ferme du Futur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950A-FC64-B045-9409-580AA3BD199D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3603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ealbert.DOM\Desktop\Présentation corporate\CARTE PRESENCE VIERGE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" b="94"/>
          <a:stretch/>
        </p:blipFill>
        <p:spPr bwMode="auto">
          <a:xfrm>
            <a:off x="3779912" y="772820"/>
            <a:ext cx="4903047" cy="287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présence dans le monde</a:t>
            </a:r>
          </a:p>
        </p:txBody>
      </p:sp>
      <p:pic>
        <p:nvPicPr>
          <p:cNvPr id="1026" name="Picture 2" descr="C:\Users\ealbert.DOM\Desktop\Présentation corporate\noun_project_351_2_factor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74" y="2329898"/>
            <a:ext cx="468000" cy="47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113986" y="2365514"/>
            <a:ext cx="24401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009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 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sites industriels</a:t>
            </a:r>
          </a:p>
        </p:txBody>
      </p:sp>
      <p:pic>
        <p:nvPicPr>
          <p:cNvPr id="1027" name="Picture 3" descr="C:\Users\ealbert.DOM\Desktop\Présentation corporate\Flag_icon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30" y="1506987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1112918" y="1679808"/>
            <a:ext cx="24412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009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pays d’implantation</a:t>
            </a:r>
          </a:p>
        </p:txBody>
      </p:sp>
      <p:pic>
        <p:nvPicPr>
          <p:cNvPr id="12" name="Picture 8" descr="R:\MARKETING\Nova organizacao\Institucional\Apresentações Institucionais\InVivo\layout\icons-21.png"/>
          <p:cNvPicPr>
            <a:picLocks noChangeAspect="1" noChangeArrowheads="1"/>
          </p:cNvPicPr>
          <p:nvPr/>
        </p:nvPicPr>
        <p:blipFill>
          <a:blip r:embed="rId6" cstate="email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colorTemperature colorTemp="15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834" y="3201741"/>
            <a:ext cx="538080" cy="374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1113987" y="3065642"/>
            <a:ext cx="208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009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centres de recherche appliquée</a:t>
            </a:r>
          </a:p>
        </p:txBody>
      </p:sp>
      <p:graphicFrame>
        <p:nvGraphicFramePr>
          <p:cNvPr id="9" name="Tableau 8"/>
          <p:cNvGraphicFramePr>
            <a:graphicFrameLocks noGrp="1"/>
          </p:cNvGraphicFramePr>
          <p:nvPr>
            <p:extLst/>
          </p:nvPr>
        </p:nvGraphicFramePr>
        <p:xfrm>
          <a:off x="3923928" y="3648337"/>
          <a:ext cx="4691944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29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29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29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29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95834">
                <a:tc>
                  <a:txBody>
                    <a:bodyPr/>
                    <a:lstStyle/>
                    <a:p>
                      <a:pPr algn="just"/>
                      <a:r>
                        <a:rPr lang="fr-FR" sz="1000" b="0" dirty="0">
                          <a:solidFill>
                            <a:srgbClr val="7D85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Afrique du Sud</a:t>
                      </a:r>
                    </a:p>
                    <a:p>
                      <a:pPr algn="just"/>
                      <a:r>
                        <a:rPr lang="fr-FR" sz="1000" b="0" dirty="0">
                          <a:solidFill>
                            <a:srgbClr val="7D85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Algérie</a:t>
                      </a:r>
                    </a:p>
                    <a:p>
                      <a:pPr algn="just"/>
                      <a:r>
                        <a:rPr lang="fr-FR" sz="1000" b="0" dirty="0">
                          <a:solidFill>
                            <a:srgbClr val="7D85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Allemagne</a:t>
                      </a:r>
                    </a:p>
                    <a:p>
                      <a:pPr algn="just"/>
                      <a:r>
                        <a:rPr lang="fr-FR" sz="1000" b="0" dirty="0">
                          <a:solidFill>
                            <a:srgbClr val="7D85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Belgique</a:t>
                      </a:r>
                    </a:p>
                    <a:p>
                      <a:pPr algn="just"/>
                      <a:r>
                        <a:rPr lang="fr-FR" sz="1000" b="0" dirty="0">
                          <a:solidFill>
                            <a:srgbClr val="7D85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Brésil</a:t>
                      </a:r>
                    </a:p>
                    <a:p>
                      <a:pPr algn="just"/>
                      <a:r>
                        <a:rPr lang="fr-FR" sz="1000" b="0" dirty="0">
                          <a:solidFill>
                            <a:srgbClr val="7D85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Cambodge</a:t>
                      </a:r>
                    </a:p>
                    <a:p>
                      <a:pPr algn="just"/>
                      <a:r>
                        <a:rPr lang="fr-FR" sz="1000" b="0" dirty="0">
                          <a:solidFill>
                            <a:srgbClr val="7D85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Canada</a:t>
                      </a:r>
                    </a:p>
                  </a:txBody>
                  <a:tcPr>
                    <a:lnT w="6350" cap="flat" cmpd="sng" algn="ctr">
                      <a:solidFill>
                        <a:srgbClr val="C8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000" b="0" dirty="0">
                          <a:solidFill>
                            <a:srgbClr val="7D85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Chine</a:t>
                      </a:r>
                    </a:p>
                    <a:p>
                      <a:pPr algn="just"/>
                      <a:r>
                        <a:rPr lang="fr-FR" sz="1000" b="0" dirty="0">
                          <a:solidFill>
                            <a:srgbClr val="7D85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Cuba</a:t>
                      </a:r>
                    </a:p>
                    <a:p>
                      <a:pPr algn="just"/>
                      <a:r>
                        <a:rPr lang="fr-FR" sz="1000" b="0" dirty="0">
                          <a:solidFill>
                            <a:srgbClr val="7D85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Espagne</a:t>
                      </a:r>
                    </a:p>
                    <a:p>
                      <a:pPr algn="just"/>
                      <a:r>
                        <a:rPr lang="fr-FR" sz="1000" b="0" dirty="0">
                          <a:solidFill>
                            <a:srgbClr val="7D85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États-Unis</a:t>
                      </a:r>
                    </a:p>
                    <a:p>
                      <a:pPr algn="just"/>
                      <a:r>
                        <a:rPr lang="fr-FR" sz="1000" b="0" dirty="0">
                          <a:solidFill>
                            <a:srgbClr val="7D85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France</a:t>
                      </a:r>
                    </a:p>
                    <a:p>
                      <a:pPr algn="just"/>
                      <a:r>
                        <a:rPr lang="fr-FR" sz="1000" b="0" dirty="0">
                          <a:solidFill>
                            <a:srgbClr val="7D85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Hongrie</a:t>
                      </a:r>
                    </a:p>
                    <a:p>
                      <a:pPr algn="just"/>
                      <a:r>
                        <a:rPr lang="fr-FR" sz="1000" b="0" dirty="0">
                          <a:solidFill>
                            <a:srgbClr val="7D85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Inde</a:t>
                      </a:r>
                    </a:p>
                  </a:txBody>
                  <a:tcPr>
                    <a:lnT w="6350" cap="flat" cmpd="sng" algn="ctr">
                      <a:solidFill>
                        <a:srgbClr val="C8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000" b="0" dirty="0">
                          <a:solidFill>
                            <a:srgbClr val="7D85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Indonésie</a:t>
                      </a:r>
                    </a:p>
                    <a:p>
                      <a:pPr algn="just"/>
                      <a:r>
                        <a:rPr lang="fr-FR" sz="1000" b="0" dirty="0">
                          <a:solidFill>
                            <a:srgbClr val="7D85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Italie</a:t>
                      </a:r>
                    </a:p>
                    <a:p>
                      <a:pPr algn="just"/>
                      <a:r>
                        <a:rPr lang="fr-FR" sz="1000" b="0" dirty="0">
                          <a:solidFill>
                            <a:srgbClr val="7D85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Mexique</a:t>
                      </a:r>
                    </a:p>
                    <a:p>
                      <a:pPr algn="just"/>
                      <a:r>
                        <a:rPr lang="fr-FR" sz="1000" b="0" dirty="0">
                          <a:solidFill>
                            <a:srgbClr val="7D85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Myanmar</a:t>
                      </a:r>
                    </a:p>
                    <a:p>
                      <a:pPr algn="just"/>
                      <a:r>
                        <a:rPr lang="fr-FR" sz="1000" b="0" dirty="0">
                          <a:solidFill>
                            <a:srgbClr val="7D85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Pays-Bas</a:t>
                      </a:r>
                    </a:p>
                    <a:p>
                      <a:r>
                        <a:rPr lang="fr-FR" sz="1000" b="0" dirty="0">
                          <a:solidFill>
                            <a:srgbClr val="7D85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Philippines</a:t>
                      </a:r>
                    </a:p>
                    <a:p>
                      <a:pPr algn="just"/>
                      <a:r>
                        <a:rPr lang="fr-FR" sz="1000" b="0" dirty="0">
                          <a:solidFill>
                            <a:srgbClr val="7D85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Pologne</a:t>
                      </a:r>
                    </a:p>
                  </a:txBody>
                  <a:tcPr>
                    <a:lnT w="6350" cap="flat" cmpd="sng" algn="ctr">
                      <a:solidFill>
                        <a:srgbClr val="C8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000" b="0" dirty="0">
                          <a:solidFill>
                            <a:srgbClr val="7D85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Portugal</a:t>
                      </a:r>
                    </a:p>
                    <a:p>
                      <a:pPr algn="just"/>
                      <a:r>
                        <a:rPr lang="fr-FR" sz="1000" b="0" dirty="0" err="1">
                          <a:solidFill>
                            <a:srgbClr val="7D85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Rép</a:t>
                      </a:r>
                      <a:r>
                        <a:rPr lang="fr-FR" sz="1000" b="0" dirty="0">
                          <a:solidFill>
                            <a:srgbClr val="7D85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Tchèque</a:t>
                      </a:r>
                    </a:p>
                    <a:p>
                      <a:pPr algn="just"/>
                      <a:r>
                        <a:rPr lang="fr-FR" sz="1000" b="0" dirty="0">
                          <a:solidFill>
                            <a:srgbClr val="7D85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Roumanie</a:t>
                      </a:r>
                    </a:p>
                    <a:p>
                      <a:pPr algn="just"/>
                      <a:r>
                        <a:rPr lang="fr-FR" sz="1000" b="0" dirty="0">
                          <a:solidFill>
                            <a:srgbClr val="7D85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Russie</a:t>
                      </a:r>
                    </a:p>
                    <a:p>
                      <a:pPr algn="just"/>
                      <a:r>
                        <a:rPr lang="fr-FR" sz="1000" b="0" dirty="0">
                          <a:solidFill>
                            <a:srgbClr val="7D85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Suisse</a:t>
                      </a:r>
                    </a:p>
                    <a:p>
                      <a:pPr algn="just"/>
                      <a:r>
                        <a:rPr lang="fr-FR" sz="1000" b="0" dirty="0">
                          <a:solidFill>
                            <a:srgbClr val="7D85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Thaïlande</a:t>
                      </a:r>
                    </a:p>
                    <a:p>
                      <a:pPr algn="just"/>
                      <a:r>
                        <a:rPr lang="fr-FR" sz="1000" b="0" dirty="0">
                          <a:solidFill>
                            <a:srgbClr val="7D85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Vietnam</a:t>
                      </a:r>
                    </a:p>
                  </a:txBody>
                  <a:tcPr>
                    <a:lnT w="6350" cap="flat" cmpd="sng" algn="ctr">
                      <a:solidFill>
                        <a:srgbClr val="C8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1" name="ZoneTexte 20"/>
          <p:cNvSpPr txBox="1"/>
          <p:nvPr/>
        </p:nvSpPr>
        <p:spPr>
          <a:xfrm>
            <a:off x="1113987" y="1008877"/>
            <a:ext cx="2152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009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8300 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collaborateurs</a:t>
            </a:r>
          </a:p>
        </p:txBody>
      </p:sp>
      <p:pic>
        <p:nvPicPr>
          <p:cNvPr id="22" name="Picture 4" descr="C:\Users\ealbert.DOM\Desktop\Présentation Hubert\Images\picto human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36" y="915566"/>
            <a:ext cx="342475" cy="58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1114249" y="3825211"/>
            <a:ext cx="208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009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centre mondial de l’innovation</a:t>
            </a:r>
          </a:p>
        </p:txBody>
      </p:sp>
      <p:pic>
        <p:nvPicPr>
          <p:cNvPr id="3" name="Picture 3" descr="C:\Users\lmgallois\Desktop\4198-20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25211"/>
            <a:ext cx="50405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3 juillet 2018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SIMV- Juillet 2018 - NEOVIA Ferme du Futur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950A-FC64-B045-9409-580AA3BD199D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5486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L’innovation au cœur de notre stratégie </a:t>
            </a:r>
            <a:br>
              <a:rPr lang="fr-FR" dirty="0"/>
            </a:br>
            <a:r>
              <a:rPr lang="en-GB" dirty="0"/>
              <a:t>5 PRIORITES </a:t>
            </a:r>
            <a:r>
              <a:rPr lang="en-GB" dirty="0" err="1"/>
              <a:t>D’iNNOVATION</a:t>
            </a:r>
            <a:endParaRPr lang="fr-FR" dirty="0"/>
          </a:p>
        </p:txBody>
      </p:sp>
      <p:grpSp>
        <p:nvGrpSpPr>
          <p:cNvPr id="11" name="Groupe 10"/>
          <p:cNvGrpSpPr/>
          <p:nvPr/>
        </p:nvGrpSpPr>
        <p:grpSpPr>
          <a:xfrm>
            <a:off x="991606" y="843558"/>
            <a:ext cx="7317432" cy="3799115"/>
            <a:chOff x="-111144" y="1038848"/>
            <a:chExt cx="8353244" cy="4336899"/>
          </a:xfrm>
        </p:grpSpPr>
        <p:pic>
          <p:nvPicPr>
            <p:cNvPr id="8194" name="Picture 2" descr="C:\Users\ealbert.DOM\Desktop\Présentation corporate\kakemonos_HD.bmp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4"/>
            <a:stretch/>
          </p:blipFill>
          <p:spPr bwMode="auto">
            <a:xfrm>
              <a:off x="1547864" y="1038848"/>
              <a:ext cx="1800000" cy="1604910"/>
            </a:xfrm>
            <a:prstGeom prst="hexagon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024142" y="1981736"/>
              <a:ext cx="1800000" cy="1513583"/>
            </a:xfrm>
            <a:prstGeom prst="hexagon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6" name="Picture 4" descr="C:\Users\ealbert.DOM\Desktop\Présentation corporate\Fotolia_93266687_M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"/>
            <a:stretch/>
          </p:blipFill>
          <p:spPr bwMode="auto">
            <a:xfrm>
              <a:off x="3024142" y="3741084"/>
              <a:ext cx="1800000" cy="1572222"/>
            </a:xfrm>
            <a:prstGeom prst="hexagon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7" name="Picture 5" descr="C:\Users\ealbert.DOM\Desktop\Présentation corporate\Aliment complet - matuères premières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"/>
            <a:stretch/>
          </p:blipFill>
          <p:spPr bwMode="auto">
            <a:xfrm>
              <a:off x="1539326" y="2894907"/>
              <a:ext cx="1800000" cy="1472730"/>
            </a:xfrm>
            <a:prstGeom prst="hexagon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8" name="Picture 6" descr="C:\Users\ealbert.DOM\Desktop\Présentation corporate\Gut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5"/>
            <a:stretch/>
          </p:blipFill>
          <p:spPr bwMode="auto">
            <a:xfrm>
              <a:off x="4495338" y="2894907"/>
              <a:ext cx="1800000" cy="1504209"/>
            </a:xfrm>
            <a:prstGeom prst="hexagon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87236" y="2043346"/>
              <a:ext cx="1160628" cy="6004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fr-FR" sz="1400" b="1" dirty="0">
                  <a:solidFill>
                    <a:srgbClr val="3C454E"/>
                  </a:solidFill>
                </a:rPr>
                <a:t>SMART </a:t>
              </a:r>
            </a:p>
            <a:p>
              <a:pPr algn="r">
                <a:spcAft>
                  <a:spcPts val="1200"/>
                </a:spcAft>
              </a:pPr>
              <a:r>
                <a:rPr lang="fr-FR" sz="1400" b="1" dirty="0">
                  <a:solidFill>
                    <a:srgbClr val="3C454E"/>
                  </a:solidFill>
                </a:rPr>
                <a:t>FARMING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4741941" y="1981735"/>
              <a:ext cx="1561194" cy="5972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400" b="1" dirty="0">
                  <a:solidFill>
                    <a:srgbClr val="3C454E"/>
                  </a:solidFill>
                </a:rPr>
                <a:t>AQUACULTURE INTENSIVE 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4824142" y="4778463"/>
              <a:ext cx="1315216" cy="5972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400" b="1" dirty="0">
                  <a:solidFill>
                    <a:srgbClr val="3C454E"/>
                  </a:solidFill>
                </a:rPr>
                <a:t>INTERACTIVE </a:t>
              </a:r>
            </a:p>
            <a:p>
              <a:pPr>
                <a:spcAft>
                  <a:spcPts val="1200"/>
                </a:spcAft>
              </a:pPr>
              <a:r>
                <a:rPr lang="fr-FR" sz="1400" b="1" dirty="0">
                  <a:solidFill>
                    <a:srgbClr val="3C454E"/>
                  </a:solidFill>
                </a:rPr>
                <a:t>PETLINE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1144" y="3767225"/>
              <a:ext cx="1729446" cy="5972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fr-FR" sz="1400" b="1" dirty="0">
                  <a:solidFill>
                    <a:srgbClr val="3C454E"/>
                  </a:solidFill>
                </a:rPr>
                <a:t>OPTIMISATION DES RESSOURCES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295338" y="3108841"/>
              <a:ext cx="1946762" cy="7729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fr-FR" sz="1400" b="1" dirty="0">
                  <a:solidFill>
                    <a:srgbClr val="3C454E"/>
                  </a:solidFill>
                </a:rPr>
                <a:t>INGREDIENTS</a:t>
              </a:r>
            </a:p>
            <a:p>
              <a:pPr>
                <a:spcAft>
                  <a:spcPts val="1200"/>
                </a:spcAft>
              </a:pPr>
              <a:r>
                <a:rPr lang="fr-FR" sz="1400" b="1" dirty="0">
                  <a:solidFill>
                    <a:srgbClr val="3C454E"/>
                  </a:solidFill>
                </a:rPr>
                <a:t>FONCTIONNELS</a:t>
              </a:r>
            </a:p>
          </p:txBody>
        </p:sp>
      </p:grp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3 juillet 2018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SIMV- Juillet 2018 - NEOVIA Ferme du Futur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950A-FC64-B045-9409-580AA3BD199D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7411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We’nov</a:t>
            </a:r>
            <a:r>
              <a:rPr lang="fr-FR" dirty="0"/>
              <a:t> : une nouvelle approche de l’innovation</a:t>
            </a:r>
          </a:p>
        </p:txBody>
      </p:sp>
      <p:pic>
        <p:nvPicPr>
          <p:cNvPr id="7" name="Picture 2" descr="C:\Users\ealbert.DOM\Desktop\Présentation corporate\Maison de l'innovation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1"/>
          <a:stretch/>
        </p:blipFill>
        <p:spPr bwMode="auto">
          <a:xfrm>
            <a:off x="677752" y="1225206"/>
            <a:ext cx="7782680" cy="280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Hexagone 7"/>
          <p:cNvSpPr/>
          <p:nvPr/>
        </p:nvSpPr>
        <p:spPr>
          <a:xfrm>
            <a:off x="6614252" y="775760"/>
            <a:ext cx="1702164" cy="909295"/>
          </a:xfrm>
          <a:prstGeom prst="hexagon">
            <a:avLst/>
          </a:prstGeom>
          <a:solidFill>
            <a:srgbClr val="C8D2D3">
              <a:alpha val="8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>
                <a:solidFill>
                  <a:srgbClr val="3C45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Partenariats</a:t>
            </a:r>
          </a:p>
        </p:txBody>
      </p:sp>
      <p:cxnSp>
        <p:nvCxnSpPr>
          <p:cNvPr id="10" name="Connecteur droit 9"/>
          <p:cNvCxnSpPr>
            <a:stCxn id="8" idx="3"/>
          </p:cNvCxnSpPr>
          <p:nvPr/>
        </p:nvCxnSpPr>
        <p:spPr>
          <a:xfrm flipH="1">
            <a:off x="4572000" y="1230408"/>
            <a:ext cx="2042252" cy="1053310"/>
          </a:xfrm>
          <a:prstGeom prst="line">
            <a:avLst/>
          </a:prstGeom>
          <a:ln w="6350">
            <a:solidFill>
              <a:srgbClr val="C8D2D3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Hexagone 12"/>
          <p:cNvSpPr/>
          <p:nvPr/>
        </p:nvSpPr>
        <p:spPr>
          <a:xfrm>
            <a:off x="1331163" y="875784"/>
            <a:ext cx="1730499" cy="903878"/>
          </a:xfrm>
          <a:prstGeom prst="hexagon">
            <a:avLst/>
          </a:prstGeom>
          <a:solidFill>
            <a:srgbClr val="3C454E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Des outils de travail collaboratif 3.0</a:t>
            </a:r>
          </a:p>
        </p:txBody>
      </p:sp>
      <p:cxnSp>
        <p:nvCxnSpPr>
          <p:cNvPr id="14" name="Connecteur droit 13"/>
          <p:cNvCxnSpPr/>
          <p:nvPr/>
        </p:nvCxnSpPr>
        <p:spPr>
          <a:xfrm>
            <a:off x="2196412" y="1757063"/>
            <a:ext cx="417731" cy="963352"/>
          </a:xfrm>
          <a:prstGeom prst="line">
            <a:avLst/>
          </a:prstGeom>
          <a:ln w="6350">
            <a:solidFill>
              <a:srgbClr val="3C454E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Hexagone 41"/>
          <p:cNvSpPr/>
          <p:nvPr/>
        </p:nvSpPr>
        <p:spPr>
          <a:xfrm>
            <a:off x="7020272" y="3556792"/>
            <a:ext cx="1440160" cy="1078174"/>
          </a:xfrm>
          <a:prstGeom prst="hexagon">
            <a:avLst/>
          </a:prstGeom>
          <a:solidFill>
            <a:srgbClr val="009BFF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16 nationalités</a:t>
            </a:r>
          </a:p>
        </p:txBody>
      </p:sp>
      <p:cxnSp>
        <p:nvCxnSpPr>
          <p:cNvPr id="43" name="Connecteur droit 42"/>
          <p:cNvCxnSpPr>
            <a:stCxn id="42" idx="4"/>
          </p:cNvCxnSpPr>
          <p:nvPr/>
        </p:nvCxnSpPr>
        <p:spPr>
          <a:xfrm flipH="1" flipV="1">
            <a:off x="6876256" y="2720416"/>
            <a:ext cx="413560" cy="836376"/>
          </a:xfrm>
          <a:prstGeom prst="line">
            <a:avLst/>
          </a:prstGeom>
          <a:ln w="6350">
            <a:solidFill>
              <a:srgbClr val="009BFF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Hexagone 82"/>
          <p:cNvSpPr/>
          <p:nvPr/>
        </p:nvSpPr>
        <p:spPr>
          <a:xfrm>
            <a:off x="2771324" y="4328160"/>
            <a:ext cx="1440161" cy="628725"/>
          </a:xfrm>
          <a:prstGeom prst="hexagon">
            <a:avLst/>
          </a:prstGeom>
          <a:solidFill>
            <a:srgbClr val="7D858D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Big</a:t>
            </a:r>
            <a:r>
              <a:rPr 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 data</a:t>
            </a:r>
          </a:p>
          <a:p>
            <a:pPr algn="ctr"/>
            <a:r>
              <a:rPr 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Software  et technologies</a:t>
            </a:r>
          </a:p>
        </p:txBody>
      </p:sp>
      <p:cxnSp>
        <p:nvCxnSpPr>
          <p:cNvPr id="84" name="Connecteur droit 83"/>
          <p:cNvCxnSpPr>
            <a:stCxn id="83" idx="5"/>
          </p:cNvCxnSpPr>
          <p:nvPr/>
        </p:nvCxnSpPr>
        <p:spPr>
          <a:xfrm flipV="1">
            <a:off x="4054304" y="3003798"/>
            <a:ext cx="517696" cy="1324362"/>
          </a:xfrm>
          <a:prstGeom prst="line">
            <a:avLst/>
          </a:prstGeom>
          <a:ln w="6350">
            <a:solidFill>
              <a:srgbClr val="C8D2D3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Hexagone 14"/>
          <p:cNvSpPr/>
          <p:nvPr/>
        </p:nvSpPr>
        <p:spPr>
          <a:xfrm>
            <a:off x="251520" y="3077752"/>
            <a:ext cx="1224136" cy="1078174"/>
          </a:xfrm>
          <a:prstGeom prst="hexagon">
            <a:avLst/>
          </a:prstGeom>
          <a:solidFill>
            <a:srgbClr val="009BFF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Incubateur de </a:t>
            </a:r>
          </a:p>
          <a:p>
            <a:pPr algn="ctr"/>
            <a:r>
              <a:rPr 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start-ups</a:t>
            </a:r>
          </a:p>
        </p:txBody>
      </p:sp>
      <p:cxnSp>
        <p:nvCxnSpPr>
          <p:cNvPr id="16" name="Connecteur droit 15"/>
          <p:cNvCxnSpPr>
            <a:stCxn id="15" idx="0"/>
          </p:cNvCxnSpPr>
          <p:nvPr/>
        </p:nvCxnSpPr>
        <p:spPr>
          <a:xfrm flipV="1">
            <a:off x="1475656" y="3077752"/>
            <a:ext cx="2267268" cy="539087"/>
          </a:xfrm>
          <a:prstGeom prst="line">
            <a:avLst/>
          </a:prstGeom>
          <a:ln w="6350">
            <a:solidFill>
              <a:srgbClr val="009BFF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Hexagone 16"/>
          <p:cNvSpPr/>
          <p:nvPr/>
        </p:nvSpPr>
        <p:spPr>
          <a:xfrm>
            <a:off x="5004047" y="4331722"/>
            <a:ext cx="1440161" cy="628725"/>
          </a:xfrm>
          <a:prstGeom prst="hexagon">
            <a:avLst/>
          </a:prstGeom>
          <a:solidFill>
            <a:srgbClr val="7D858D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Réseau et rayonnement international</a:t>
            </a:r>
          </a:p>
        </p:txBody>
      </p:sp>
      <p:cxnSp>
        <p:nvCxnSpPr>
          <p:cNvPr id="18" name="Connecteur droit 17"/>
          <p:cNvCxnSpPr>
            <a:stCxn id="17" idx="4"/>
          </p:cNvCxnSpPr>
          <p:nvPr/>
        </p:nvCxnSpPr>
        <p:spPr>
          <a:xfrm flipH="1" flipV="1">
            <a:off x="5004047" y="3077752"/>
            <a:ext cx="157181" cy="1253970"/>
          </a:xfrm>
          <a:prstGeom prst="line">
            <a:avLst/>
          </a:prstGeom>
          <a:ln w="6350">
            <a:solidFill>
              <a:srgbClr val="C8D2D3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Hexagone 18"/>
          <p:cNvSpPr/>
          <p:nvPr/>
        </p:nvSpPr>
        <p:spPr>
          <a:xfrm>
            <a:off x="4054304" y="627534"/>
            <a:ext cx="1702164" cy="909295"/>
          </a:xfrm>
          <a:prstGeom prst="hexagon">
            <a:avLst/>
          </a:prstGeom>
          <a:solidFill>
            <a:srgbClr val="C8D2D3">
              <a:alpha val="8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>
                <a:solidFill>
                  <a:srgbClr val="3C45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Intelligence économique</a:t>
            </a:r>
          </a:p>
        </p:txBody>
      </p:sp>
      <p:cxnSp>
        <p:nvCxnSpPr>
          <p:cNvPr id="20" name="Connecteur droit 19"/>
          <p:cNvCxnSpPr>
            <a:stCxn id="19" idx="3"/>
          </p:cNvCxnSpPr>
          <p:nvPr/>
        </p:nvCxnSpPr>
        <p:spPr>
          <a:xfrm flipH="1">
            <a:off x="3061662" y="1082182"/>
            <a:ext cx="992642" cy="1417560"/>
          </a:xfrm>
          <a:prstGeom prst="line">
            <a:avLst/>
          </a:prstGeom>
          <a:ln w="6350">
            <a:solidFill>
              <a:srgbClr val="C8D2D3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3 juillet 2018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SIMV- Juillet 2018 - NEOVIA Ferme du Futur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950A-FC64-B045-9409-580AA3BD199D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7931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3C454E"/>
                </a:solidFill>
              </a:rPr>
              <a:t>Une </a:t>
            </a:r>
            <a:r>
              <a:rPr lang="fr-FR" dirty="0"/>
              <a:t>R&amp;D mondiale et connectée</a:t>
            </a:r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059110"/>
            <a:ext cx="4953396" cy="2880791"/>
          </a:xfrm>
        </p:spPr>
      </p:pic>
      <p:sp>
        <p:nvSpPr>
          <p:cNvPr id="6" name="Rectangle 5"/>
          <p:cNvSpPr/>
          <p:nvPr/>
        </p:nvSpPr>
        <p:spPr>
          <a:xfrm>
            <a:off x="251520" y="869539"/>
            <a:ext cx="1584176" cy="3231654"/>
          </a:xfrm>
          <a:prstGeom prst="rect">
            <a:avLst/>
          </a:prstGeom>
          <a:solidFill>
            <a:srgbClr val="576065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140 </a:t>
            </a:r>
            <a:r>
              <a:rPr lang="fr-F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scientifiques, techniciens et personnel dédiés</a:t>
            </a:r>
          </a:p>
          <a:p>
            <a:endParaRPr lang="fr-FR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</a:t>
            </a:r>
            <a:r>
              <a:rPr lang="fr-F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projets prometteurs d’innovation</a:t>
            </a:r>
          </a:p>
          <a:p>
            <a:endParaRPr lang="fr-FR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lang="fr-F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centres de recherche appliquée</a:t>
            </a:r>
          </a:p>
          <a:p>
            <a:endParaRPr lang="fr-FR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 </a:t>
            </a:r>
            <a:r>
              <a:rPr lang="fr-F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rapports de recherche rédigés chaque année</a:t>
            </a:r>
          </a:p>
        </p:txBody>
      </p:sp>
      <p:cxnSp>
        <p:nvCxnSpPr>
          <p:cNvPr id="13" name="Connecteur droit 12"/>
          <p:cNvCxnSpPr>
            <a:endCxn id="16" idx="0"/>
          </p:cNvCxnSpPr>
          <p:nvPr/>
        </p:nvCxnSpPr>
        <p:spPr>
          <a:xfrm>
            <a:off x="3810474" y="3008582"/>
            <a:ext cx="1296144" cy="930194"/>
          </a:xfrm>
          <a:prstGeom prst="line">
            <a:avLst/>
          </a:prstGeom>
          <a:ln w="6350">
            <a:solidFill>
              <a:srgbClr val="C8D2D3"/>
            </a:solidFill>
            <a:head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4143286" y="3938776"/>
            <a:ext cx="1926664" cy="1107996"/>
          </a:xfrm>
          <a:prstGeom prst="rect">
            <a:avLst/>
          </a:prstGeom>
          <a:noFill/>
          <a:ln>
            <a:solidFill>
              <a:srgbClr val="C8D2D3"/>
            </a:solidFill>
          </a:ln>
        </p:spPr>
        <p:txBody>
          <a:bodyPr wrap="square" rtlCol="0">
            <a:spAutoFit/>
          </a:bodyPr>
          <a:lstStyle/>
          <a:p>
            <a:r>
              <a:rPr lang="fr-FR" sz="1100" b="1" dirty="0">
                <a:solidFill>
                  <a:srgbClr val="009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Brésil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Centres de recherche : 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Espèces : tilapia, « round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fish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 », bovin viande, chien, chat </a:t>
            </a:r>
          </a:p>
          <a:p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Connecteur droit 23"/>
          <p:cNvCxnSpPr>
            <a:endCxn id="25" idx="0"/>
          </p:cNvCxnSpPr>
          <p:nvPr/>
        </p:nvCxnSpPr>
        <p:spPr>
          <a:xfrm>
            <a:off x="2951820" y="2577699"/>
            <a:ext cx="0" cy="1363192"/>
          </a:xfrm>
          <a:prstGeom prst="line">
            <a:avLst/>
          </a:prstGeom>
          <a:ln w="6350">
            <a:solidFill>
              <a:srgbClr val="C8D2D3"/>
            </a:solidFill>
            <a:head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1979712" y="3940891"/>
            <a:ext cx="1944216" cy="600164"/>
          </a:xfrm>
          <a:prstGeom prst="rect">
            <a:avLst/>
          </a:prstGeom>
          <a:noFill/>
          <a:ln>
            <a:solidFill>
              <a:srgbClr val="C8D2D3"/>
            </a:solidFill>
          </a:ln>
        </p:spPr>
        <p:txBody>
          <a:bodyPr wrap="square" rtlCol="0">
            <a:spAutoFit/>
          </a:bodyPr>
          <a:lstStyle/>
          <a:p>
            <a:r>
              <a:rPr lang="fr-FR" sz="1100" b="1" dirty="0">
                <a:solidFill>
                  <a:srgbClr val="009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Mexique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Centre de recherche : 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Espèces : crevette</a:t>
            </a:r>
          </a:p>
        </p:txBody>
      </p:sp>
      <p:cxnSp>
        <p:nvCxnSpPr>
          <p:cNvPr id="28" name="Connecteur droit 27"/>
          <p:cNvCxnSpPr>
            <a:endCxn id="29" idx="1"/>
          </p:cNvCxnSpPr>
          <p:nvPr/>
        </p:nvCxnSpPr>
        <p:spPr>
          <a:xfrm flipV="1">
            <a:off x="4458546" y="592838"/>
            <a:ext cx="2016224" cy="1546864"/>
          </a:xfrm>
          <a:prstGeom prst="line">
            <a:avLst/>
          </a:prstGeom>
          <a:ln w="6350">
            <a:solidFill>
              <a:srgbClr val="C8D2D3"/>
            </a:solidFill>
            <a:head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ZoneTexte 28"/>
          <p:cNvSpPr txBox="1"/>
          <p:nvPr/>
        </p:nvSpPr>
        <p:spPr>
          <a:xfrm>
            <a:off x="6474770" y="123478"/>
            <a:ext cx="2232248" cy="938719"/>
          </a:xfrm>
          <a:prstGeom prst="rect">
            <a:avLst/>
          </a:prstGeom>
          <a:solidFill>
            <a:schemeClr val="bg1"/>
          </a:solidFill>
          <a:ln>
            <a:solidFill>
              <a:srgbClr val="C8D2D3"/>
            </a:solidFill>
          </a:ln>
        </p:spPr>
        <p:txBody>
          <a:bodyPr wrap="square" rtlCol="0">
            <a:spAutoFit/>
          </a:bodyPr>
          <a:lstStyle/>
          <a:p>
            <a:r>
              <a:rPr lang="fr-FR" sz="1100" b="1" dirty="0">
                <a:solidFill>
                  <a:srgbClr val="009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Centres de recherche : 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Espèces : porc, volaille chair, poule pondeuse, veau, bovin viande, ovin, lapin, gibier</a:t>
            </a:r>
          </a:p>
        </p:txBody>
      </p:sp>
      <p:sp>
        <p:nvSpPr>
          <p:cNvPr id="59" name="ZoneTexte 58"/>
          <p:cNvSpPr txBox="1"/>
          <p:nvPr/>
        </p:nvSpPr>
        <p:spPr>
          <a:xfrm>
            <a:off x="6466338" y="1386657"/>
            <a:ext cx="2232248" cy="600164"/>
          </a:xfrm>
          <a:prstGeom prst="rect">
            <a:avLst/>
          </a:prstGeom>
          <a:noFill/>
          <a:ln>
            <a:solidFill>
              <a:srgbClr val="C8D2D3"/>
            </a:solidFill>
          </a:ln>
        </p:spPr>
        <p:txBody>
          <a:bodyPr wrap="square" rtlCol="0">
            <a:spAutoFit/>
          </a:bodyPr>
          <a:lstStyle/>
          <a:p>
            <a:r>
              <a:rPr lang="fr-FR" sz="1100" b="1" dirty="0">
                <a:solidFill>
                  <a:srgbClr val="009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Centre de recherche : 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Espèce : poulet</a:t>
            </a:r>
          </a:p>
        </p:txBody>
      </p:sp>
      <p:cxnSp>
        <p:nvCxnSpPr>
          <p:cNvPr id="61" name="Connecteur droit 60"/>
          <p:cNvCxnSpPr>
            <a:endCxn id="59" idx="1"/>
          </p:cNvCxnSpPr>
          <p:nvPr/>
        </p:nvCxnSpPr>
        <p:spPr>
          <a:xfrm flipV="1">
            <a:off x="5538666" y="1686739"/>
            <a:ext cx="927672" cy="882649"/>
          </a:xfrm>
          <a:prstGeom prst="line">
            <a:avLst/>
          </a:prstGeom>
          <a:ln w="6350">
            <a:solidFill>
              <a:srgbClr val="C8D2D3"/>
            </a:solidFill>
            <a:head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ZoneTexte 65"/>
          <p:cNvSpPr txBox="1"/>
          <p:nvPr/>
        </p:nvSpPr>
        <p:spPr>
          <a:xfrm>
            <a:off x="6466338" y="2128063"/>
            <a:ext cx="2232248" cy="1107996"/>
          </a:xfrm>
          <a:prstGeom prst="rect">
            <a:avLst/>
          </a:prstGeom>
          <a:noFill/>
          <a:ln>
            <a:solidFill>
              <a:srgbClr val="C8D2D3"/>
            </a:solidFill>
          </a:ln>
        </p:spPr>
        <p:txBody>
          <a:bodyPr wrap="square" rtlCol="0">
            <a:spAutoFit/>
          </a:bodyPr>
          <a:lstStyle/>
          <a:p>
            <a:r>
              <a:rPr lang="fr-FR" sz="1100" b="1" dirty="0">
                <a:solidFill>
                  <a:srgbClr val="009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Vietnam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Centre de recherche : 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Espèces : tilapia,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barramundi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pangasius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, crevette, caille ponte, cane ponte, poulet, canard</a:t>
            </a:r>
          </a:p>
        </p:txBody>
      </p:sp>
      <p:cxnSp>
        <p:nvCxnSpPr>
          <p:cNvPr id="67" name="Connecteur droit 66"/>
          <p:cNvCxnSpPr>
            <a:endCxn id="66" idx="1"/>
          </p:cNvCxnSpPr>
          <p:nvPr/>
        </p:nvCxnSpPr>
        <p:spPr>
          <a:xfrm flipV="1">
            <a:off x="6002502" y="2682061"/>
            <a:ext cx="463836" cy="33710"/>
          </a:xfrm>
          <a:prstGeom prst="line">
            <a:avLst/>
          </a:prstGeom>
          <a:ln w="6350">
            <a:solidFill>
              <a:srgbClr val="C8D2D3"/>
            </a:solidFill>
            <a:head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ZoneTexte 78"/>
          <p:cNvSpPr txBox="1"/>
          <p:nvPr/>
        </p:nvSpPr>
        <p:spPr>
          <a:xfrm>
            <a:off x="6441138" y="3930385"/>
            <a:ext cx="2232248" cy="600164"/>
          </a:xfrm>
          <a:prstGeom prst="rect">
            <a:avLst/>
          </a:prstGeom>
          <a:noFill/>
          <a:ln>
            <a:solidFill>
              <a:srgbClr val="C8D2D3"/>
            </a:solidFill>
          </a:ln>
        </p:spPr>
        <p:txBody>
          <a:bodyPr wrap="square" rtlCol="0">
            <a:spAutoFit/>
          </a:bodyPr>
          <a:lstStyle/>
          <a:p>
            <a:r>
              <a:rPr lang="fr-FR" sz="1100" b="1" dirty="0">
                <a:solidFill>
                  <a:srgbClr val="009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Indonésie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Centre de recherche : 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Espèce : poule pondeuse</a:t>
            </a:r>
          </a:p>
        </p:txBody>
      </p:sp>
      <p:cxnSp>
        <p:nvCxnSpPr>
          <p:cNvPr id="80" name="Connecteur droit 79"/>
          <p:cNvCxnSpPr>
            <a:endCxn id="79" idx="0"/>
          </p:cNvCxnSpPr>
          <p:nvPr/>
        </p:nvCxnSpPr>
        <p:spPr>
          <a:xfrm>
            <a:off x="6200788" y="2873120"/>
            <a:ext cx="1356474" cy="1057265"/>
          </a:xfrm>
          <a:prstGeom prst="line">
            <a:avLst/>
          </a:prstGeom>
          <a:ln w="6350">
            <a:solidFill>
              <a:srgbClr val="C8D2D3"/>
            </a:solidFill>
            <a:head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3 juillet 2018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SIMV- Juillet 2018 - NEOVIA Ferme du Futur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950A-FC64-B045-9409-580AA3BD199D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0915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4677"/>
            <a:ext cx="9180512" cy="5218797"/>
          </a:xfrm>
        </p:spPr>
      </p:pic>
      <p:sp>
        <p:nvSpPr>
          <p:cNvPr id="8" name="ZoneTexte 7"/>
          <p:cNvSpPr txBox="1"/>
          <p:nvPr/>
        </p:nvSpPr>
        <p:spPr>
          <a:xfrm>
            <a:off x="179512" y="293689"/>
            <a:ext cx="921702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 PROJET DE </a:t>
            </a:r>
          </a:p>
          <a:p>
            <a:r>
              <a:rPr lang="en-GB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FERME DU FUTUR</a:t>
            </a:r>
          </a:p>
          <a:p>
            <a:endParaRPr lang="en-GB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COMMENT INNOVER</a:t>
            </a:r>
          </a:p>
          <a:p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ACCOMPAGNER LES ÉLEVEURS</a:t>
            </a:r>
          </a:p>
          <a:p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 AUX DÉFIS DES ATTENTES SOCIÉTALES?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3 juillet 2018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SIMV- Juillet 2018 - NEOVIA Ferme du Futur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950A-FC64-B045-9409-580AA3BD199D}" type="slidenum">
              <a:rPr lang="fr-FR" smtClean="0"/>
              <a:t>8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781" y="2410581"/>
            <a:ext cx="4248472" cy="245031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11760" y="1193741"/>
            <a:ext cx="3280524" cy="146099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-184036"/>
            <a:ext cx="2324067" cy="210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542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3 juillet 2018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SIMV- Juillet 2018 - NEOVIA Ferme du Futur</a:t>
            </a:r>
            <a:endParaRPr lang="fr-FR" dirty="0"/>
          </a:p>
        </p:txBody>
      </p:sp>
      <p:pic>
        <p:nvPicPr>
          <p:cNvPr id="1026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" t="4919" r="7466" b="4957"/>
          <a:stretch/>
        </p:blipFill>
        <p:spPr bwMode="auto">
          <a:xfrm>
            <a:off x="0" y="-27875"/>
            <a:ext cx="9144000" cy="516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950A-FC64-B045-9409-580AA3BD199D}" type="slidenum">
              <a:rPr lang="fr-FR" smtClean="0"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2189827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22Kv2fxVUylrQ3CkgWsJQ"/>
</p:tagLst>
</file>

<file path=ppt/theme/theme1.xml><?xml version="1.0" encoding="utf-8"?>
<a:theme xmlns:a="http://schemas.openxmlformats.org/drawingml/2006/main" name="PowerPoint Neovia VE 16-9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Neovia VE 16-9</Template>
  <TotalTime>1785</TotalTime>
  <Words>1279</Words>
  <Application>Microsoft Office PowerPoint</Application>
  <PresentationFormat>Affichage à l'écran (16:9)</PresentationFormat>
  <Paragraphs>373</Paragraphs>
  <Slides>28</Slides>
  <Notes>14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2" baseType="lpstr">
      <vt:lpstr>Arial</vt:lpstr>
      <vt:lpstr>Calibri</vt:lpstr>
      <vt:lpstr>Wingdings</vt:lpstr>
      <vt:lpstr>PowerPoint Neovia VE 16-9</vt:lpstr>
      <vt:lpstr>Présentation PowerPoint</vt:lpstr>
      <vt:lpstr>Neovia</vt:lpstr>
      <vt:lpstr>métiers</vt:lpstr>
      <vt:lpstr>présence dans le monde</vt:lpstr>
      <vt:lpstr>L’innovation au cœur de notre stratégie  5 PRIORITES D’iNNOVATION</vt:lpstr>
      <vt:lpstr>We’nov : une nouvelle approche de l’innovation</vt:lpstr>
      <vt:lpstr>Une R&amp;D mondiale et connectée</vt:lpstr>
      <vt:lpstr>Présentation PowerPoint</vt:lpstr>
      <vt:lpstr>Présentation PowerPoint</vt:lpstr>
      <vt:lpstr>Présentation PowerPoint</vt:lpstr>
      <vt:lpstr>Présentation PowerPoint</vt:lpstr>
      <vt:lpstr>LES MARCHES CHANGENT</vt:lpstr>
      <vt:lpstr>59% DES FRANÇAIS INSATISFAITS DES CONDITIONS D’ÉLEVAGE</vt:lpstr>
      <vt:lpstr>PERCEPTION DES JEUNES FRANCAIS</vt:lpstr>
      <vt:lpstr>COLLABORER AVEC LES ELEVEURS, LES PARTENAIRES CLES ET LES LEADERS D’OPINIONS POUR INTEGRER LES defis SOCIETAUX</vt:lpstr>
      <vt:lpstr>Présentation PowerPoint</vt:lpstr>
      <vt:lpstr>UN PROJET INTERNATIONAL ET EN RESEAU</vt:lpstr>
      <vt:lpstr>DES FERMES R&amp;D DUFUTUR</vt:lpstr>
      <vt:lpstr>L’innovation ouverte pour intégrer les solutions  d’uN RESEAU  ENTREPRISES INNOVANTES</vt:lpstr>
      <vt:lpstr>Présentation PowerPoint</vt:lpstr>
      <vt:lpstr>Présentation PowerPoint</vt:lpstr>
      <vt:lpstr>COPEEKS : FIABILISER LES RELEVÉS, ENREGISTRER ET VISUALISER LES IMAGES  détecter les situations anormales</vt:lpstr>
      <vt:lpstr>INTERPRETATION AUTOMATIQUE (MACHINE LEARNING)</vt:lpstr>
      <vt:lpstr>PARTENARIATS STRATEGIQUES </vt:lpstr>
      <vt:lpstr>DES PROGRAMMES de recherche COLLABOratifs </vt:lpstr>
      <vt:lpstr>LA FERME DU FUTUR : le bien-être humain et animal  au cœur d’un eco-système complet</vt:lpstr>
      <vt:lpstr>Présentation PowerPoint</vt:lpstr>
      <vt:lpstr>Présentation PowerPoint</vt:lpstr>
    </vt:vector>
  </TitlesOfParts>
  <Company>UNION INVIVO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Neovia</dc:title>
  <dc:creator>MULLER Olympe</dc:creator>
  <cp:lastModifiedBy>Accueil</cp:lastModifiedBy>
  <cp:revision>82</cp:revision>
  <dcterms:created xsi:type="dcterms:W3CDTF">2017-07-28T08:55:36Z</dcterms:created>
  <dcterms:modified xsi:type="dcterms:W3CDTF">2018-07-02T14:10:54Z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4203285</vt:lpwstr>
  </property>
  <property fmtid="{D5CDD505-2E9C-101B-9397-08002B2CF9AE}" pid="3" name="NXPowerLiteSettings">
    <vt:lpwstr>B74006B004C800</vt:lpwstr>
  </property>
  <property fmtid="{D5CDD505-2E9C-101B-9397-08002B2CF9AE}" pid="4" name="NXPowerLiteVersion">
    <vt:lpwstr>D7.0.6</vt:lpwstr>
  </property>
</Properties>
</file>